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56" r:id="rId2"/>
    <p:sldId id="285" r:id="rId3"/>
    <p:sldId id="286" r:id="rId4"/>
    <p:sldId id="258" r:id="rId5"/>
    <p:sldId id="260" r:id="rId6"/>
    <p:sldId id="261" r:id="rId7"/>
    <p:sldId id="262" r:id="rId8"/>
    <p:sldId id="263" r:id="rId9"/>
    <p:sldId id="264" r:id="rId10"/>
    <p:sldId id="287" r:id="rId11"/>
    <p:sldId id="266" r:id="rId12"/>
    <p:sldId id="288" r:id="rId13"/>
    <p:sldId id="289" r:id="rId14"/>
    <p:sldId id="268" r:id="rId15"/>
    <p:sldId id="269" r:id="rId16"/>
    <p:sldId id="270" r:id="rId17"/>
    <p:sldId id="271" r:id="rId18"/>
    <p:sldId id="273" r:id="rId19"/>
    <p:sldId id="274" r:id="rId20"/>
    <p:sldId id="291" r:id="rId21"/>
    <p:sldId id="277" r:id="rId22"/>
    <p:sldId id="278" r:id="rId23"/>
    <p:sldId id="292" r:id="rId24"/>
    <p:sldId id="280" r:id="rId25"/>
    <p:sldId id="281" r:id="rId26"/>
    <p:sldId id="282" r:id="rId27"/>
    <p:sldId id="284"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F9939-1D7B-4D6A-940E-2CDBE5A5E53E}" type="datetimeFigureOut">
              <a:rPr lang="en-IN" smtClean="0"/>
              <a:t>03-07-2022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3F03E-DE2D-47A9-A643-0E53A29677EF}" type="slidenum">
              <a:rPr lang="en-IN" smtClean="0"/>
              <a:t>‹#›</a:t>
            </a:fld>
            <a:endParaRPr lang="en-IN"/>
          </a:p>
        </p:txBody>
      </p:sp>
    </p:spTree>
    <p:extLst>
      <p:ext uri="{BB962C8B-B14F-4D97-AF65-F5344CB8AC3E}">
        <p14:creationId xmlns:p14="http://schemas.microsoft.com/office/powerpoint/2010/main" val="243527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51273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42162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3157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15949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6773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979486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55125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94979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66428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679B49-30FD-4E3F-80F4-11D5C430BBE0}" type="datetimeFigureOut">
              <a:rPr lang="en-IN" smtClean="0"/>
              <a:t>03-07-2022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327696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679B49-30FD-4E3F-80F4-11D5C430BBE0}" type="datetimeFigureOut">
              <a:rPr lang="en-IN" smtClean="0"/>
              <a:t>03-07-2022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364333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679B49-30FD-4E3F-80F4-11D5C430BBE0}" type="datetimeFigureOut">
              <a:rPr lang="en-IN" smtClean="0"/>
              <a:t>03-07-2022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326818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679B49-30FD-4E3F-80F4-11D5C430BBE0}" type="datetimeFigureOut">
              <a:rPr lang="en-IN" smtClean="0"/>
              <a:t>03-07-2022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25807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79B49-30FD-4E3F-80F4-11D5C430BBE0}" type="datetimeFigureOut">
              <a:rPr lang="en-IN" smtClean="0"/>
              <a:t>03-07-2022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371053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679B49-30FD-4E3F-80F4-11D5C430BBE0}" type="datetimeFigureOut">
              <a:rPr lang="en-IN" smtClean="0"/>
              <a:t>03-07-2022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9066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679B49-30FD-4E3F-80F4-11D5C430BBE0}" type="datetimeFigureOut">
              <a:rPr lang="en-IN" smtClean="0"/>
              <a:t>03-07-2022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163412A-98B6-4C7E-BA2A-110F23095EA9}" type="slidenum">
              <a:rPr lang="en-IN" smtClean="0"/>
              <a:t>‹#›</a:t>
            </a:fld>
            <a:endParaRPr lang="en-IN"/>
          </a:p>
        </p:txBody>
      </p:sp>
    </p:spTree>
    <p:extLst>
      <p:ext uri="{BB962C8B-B14F-4D97-AF65-F5344CB8AC3E}">
        <p14:creationId xmlns:p14="http://schemas.microsoft.com/office/powerpoint/2010/main" val="131043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679B49-30FD-4E3F-80F4-11D5C430BBE0}" type="datetimeFigureOut">
              <a:rPr lang="en-IN" smtClean="0"/>
              <a:t>03-07-2022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63412A-98B6-4C7E-BA2A-110F23095EA9}" type="slidenum">
              <a:rPr lang="en-IN" smtClean="0"/>
              <a:t>‹#›</a:t>
            </a:fld>
            <a:endParaRPr lang="en-IN"/>
          </a:p>
        </p:txBody>
      </p:sp>
      <p:sp>
        <p:nvSpPr>
          <p:cNvPr id="8" name="MSIPCMContentMarking" descr="{&quot;HashCode&quot;:1043740204,&quot;Placement&quot;:&quot;Footer&quot;}">
            <a:extLst>
              <a:ext uri="{FF2B5EF4-FFF2-40B4-BE49-F238E27FC236}">
                <a16:creationId xmlns:a16="http://schemas.microsoft.com/office/drawing/2014/main" id="{92C338A5-25C3-4790-947E-7193DB448E10}"/>
              </a:ext>
            </a:extLst>
          </p:cNvPr>
          <p:cNvSpPr txBox="1"/>
          <p:nvPr userDrawn="1"/>
        </p:nvSpPr>
        <p:spPr>
          <a:xfrm>
            <a:off x="0" y="6629836"/>
            <a:ext cx="1986005" cy="228163"/>
          </a:xfrm>
          <a:prstGeom prst="rect">
            <a:avLst/>
          </a:prstGeom>
          <a:noFill/>
        </p:spPr>
        <p:txBody>
          <a:bodyPr vert="horz" wrap="square" lIns="0" tIns="0" rIns="0" bIns="0" rtlCol="0" anchor="ctr" anchorCtr="1">
            <a:spAutoFit/>
          </a:bodyPr>
          <a:lstStyle/>
          <a:p>
            <a:pPr algn="l">
              <a:spcBef>
                <a:spcPts val="0"/>
              </a:spcBef>
              <a:spcAft>
                <a:spcPts val="0"/>
              </a:spcAft>
            </a:pPr>
            <a:r>
              <a:rPr lang="en-IN" sz="800">
                <a:solidFill>
                  <a:srgbClr val="000000"/>
                </a:solidFill>
                <a:latin typeface="Calibri" panose="020F0502020204030204" pitchFamily="34" charset="0"/>
              </a:rPr>
              <a:t>Sensitivity: LNT Construction Internal Use</a:t>
            </a:r>
          </a:p>
        </p:txBody>
      </p:sp>
    </p:spTree>
    <p:extLst>
      <p:ext uri="{BB962C8B-B14F-4D97-AF65-F5344CB8AC3E}">
        <p14:creationId xmlns:p14="http://schemas.microsoft.com/office/powerpoint/2010/main" val="25214193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1.xml" /><Relationship Id="rId4" Type="http://schemas.openxmlformats.org/officeDocument/2006/relationships/image" Target="../media/image17.png" /></Relationships>
</file>

<file path=ppt/slides/_rels/slide1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35.svg" /><Relationship Id="rId2" Type="http://schemas.openxmlformats.org/officeDocument/2006/relationships/image" Target="../media/image34.png"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g" /><Relationship Id="rId1" Type="http://schemas.openxmlformats.org/officeDocument/2006/relationships/slideLayout" Target="../slideLayouts/slideLayout1.xml" /><Relationship Id="rId4" Type="http://schemas.openxmlformats.org/officeDocument/2006/relationships/image" Target="../media/image4.jpg" /></Relationships>
</file>

<file path=ppt/slides/_rels/slide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png" /><Relationship Id="rId1" Type="http://schemas.openxmlformats.org/officeDocument/2006/relationships/slideLayout" Target="../slideLayouts/slideLayout1.xml" /><Relationship Id="rId5" Type="http://schemas.openxmlformats.org/officeDocument/2006/relationships/image" Target="../media/image13.jpeg" /><Relationship Id="rId4" Type="http://schemas.openxmlformats.org/officeDocument/2006/relationships/image" Target="../media/image12.jpeg"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slideLayout" Target="../slideLayouts/slideLayout1.xml" /><Relationship Id="rId1" Type="http://schemas.openxmlformats.org/officeDocument/2006/relationships/themeOverride" Target="../theme/themeOverride1.xml" /></Relationships>
</file>

<file path=ppt/slides/_rels/slide9.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D1DCC42-FCD4-48A3-AAC1-5CF67D7FEB83}"/>
              </a:ext>
            </a:extLst>
          </p:cNvPr>
          <p:cNvSpPr>
            <a:spLocks noGrp="1"/>
          </p:cNvSpPr>
          <p:nvPr>
            <p:ph type="ctrTitle"/>
          </p:nvPr>
        </p:nvSpPr>
        <p:spPr>
          <a:xfrm>
            <a:off x="1507067" y="1397000"/>
            <a:ext cx="7766936" cy="2653836"/>
          </a:xfrm>
        </p:spPr>
        <p:txBody>
          <a:bodyPr>
            <a:normAutofit/>
          </a:bodyPr>
          <a:lstStyle/>
          <a:p>
            <a:r>
              <a:rPr lang="en-IN" dirty="0"/>
              <a:t>The French Revolution</a:t>
            </a:r>
            <a:br>
              <a:rPr lang="en-IN" dirty="0"/>
            </a:br>
            <a:r>
              <a:rPr lang="en-IN" sz="3600" dirty="0"/>
              <a:t>9</a:t>
            </a:r>
            <a:r>
              <a:rPr lang="en-IN" sz="3600" baseline="30000" dirty="0"/>
              <a:t>th</a:t>
            </a:r>
            <a:r>
              <a:rPr lang="en-IN" sz="3600" dirty="0"/>
              <a:t> class History</a:t>
            </a:r>
            <a:endParaRPr lang="en-IN" dirty="0"/>
          </a:p>
        </p:txBody>
      </p:sp>
    </p:spTree>
    <p:extLst>
      <p:ext uri="{BB962C8B-B14F-4D97-AF65-F5344CB8AC3E}">
        <p14:creationId xmlns:p14="http://schemas.microsoft.com/office/powerpoint/2010/main" val="263600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A533011-3316-4DFD-B545-CAAF85A5DD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76F765C2-CFA0-43E2-B4AA-9B1A7E50F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97EBBA5-9C98-41C0-8D3E-B8BF8BD8EF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8C771D4E-1F4E-45D3-BA61-0D47390C2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4E870B5F-9A8A-41E5-B3BA-69025EC2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E85410D-4D65-4C22-8938-1DFF919F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9EED07E7-1F26-484A-9FA1-E822B46AE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0570AEF5-6B4E-4F8D-BF1F-BC5C65452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E5C1811B-FFBE-435C-820F-DADEC25D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197FDC73-3DBB-44D0-8EE8-41F35CABB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BB5DE8BB-A829-45DC-AA9E-1138CFB10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A4E9F2A-E89A-42E1-AA44-9A11A73326AB}"/>
              </a:ext>
            </a:extLst>
          </p:cNvPr>
          <p:cNvSpPr>
            <a:spLocks noGrp="1"/>
          </p:cNvSpPr>
          <p:nvPr>
            <p:ph type="ctrTitle"/>
          </p:nvPr>
        </p:nvSpPr>
        <p:spPr>
          <a:xfrm>
            <a:off x="677330" y="609600"/>
            <a:ext cx="2930518" cy="1320800"/>
          </a:xfrm>
        </p:spPr>
        <p:txBody>
          <a:bodyPr vert="horz" lIns="91440" tIns="45720" rIns="91440" bIns="45720" rtlCol="0" anchor="ctr">
            <a:normAutofit/>
          </a:bodyPr>
          <a:lstStyle/>
          <a:p>
            <a:pPr algn="l"/>
            <a:r>
              <a:rPr lang="en-US" sz="3600"/>
              <a:t>National Assembly</a:t>
            </a:r>
          </a:p>
        </p:txBody>
      </p:sp>
      <p:sp>
        <p:nvSpPr>
          <p:cNvPr id="13" name="TextBox 12">
            <a:extLst>
              <a:ext uri="{FF2B5EF4-FFF2-40B4-BE49-F238E27FC236}">
                <a16:creationId xmlns:a16="http://schemas.microsoft.com/office/drawing/2014/main" id="{F051D004-F0E0-4A58-A760-0D6806D5EF04}"/>
              </a:ext>
            </a:extLst>
          </p:cNvPr>
          <p:cNvSpPr txBox="1"/>
          <p:nvPr/>
        </p:nvSpPr>
        <p:spPr>
          <a:xfrm>
            <a:off x="677330" y="2160589"/>
            <a:ext cx="2930517"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3rd estate declared themselves as national assembly and taken oath not to not to disperse till they had drafted a constitution for France.</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National assembly is led by Mirabeau and Abbe Sieyes</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8" name="Picture 2" descr="Honoré Gabriel Riqueti, comte de Mirabeau - Wikipedia">
            <a:extLst>
              <a:ext uri="{FF2B5EF4-FFF2-40B4-BE49-F238E27FC236}">
                <a16:creationId xmlns:a16="http://schemas.microsoft.com/office/drawing/2014/main" id="{2CBF5A83-D41C-4C35-AB67-842007870F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02828" y="221522"/>
            <a:ext cx="2013566" cy="2463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8688991-7BA1-47D4-8D98-B3C46426E96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5983" y="235590"/>
            <a:ext cx="1865781" cy="2463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7FA5E63-7B7C-424E-8734-BE6A7182282F}"/>
              </a:ext>
            </a:extLst>
          </p:cNvPr>
          <p:cNvPicPr>
            <a:picLocks noChangeAspect="1"/>
          </p:cNvPicPr>
          <p:nvPr/>
        </p:nvPicPr>
        <p:blipFill rotWithShape="1">
          <a:blip r:embed="rId4"/>
          <a:srcRect r="1389" b="1"/>
          <a:stretch/>
        </p:blipFill>
        <p:spPr>
          <a:xfrm>
            <a:off x="3826482" y="3096194"/>
            <a:ext cx="7661831" cy="3423157"/>
          </a:xfrm>
          <a:prstGeom prst="rect">
            <a:avLst/>
          </a:prstGeom>
        </p:spPr>
      </p:pic>
      <p:sp>
        <p:nvSpPr>
          <p:cNvPr id="10" name="TextBox 9">
            <a:extLst>
              <a:ext uri="{FF2B5EF4-FFF2-40B4-BE49-F238E27FC236}">
                <a16:creationId xmlns:a16="http://schemas.microsoft.com/office/drawing/2014/main" id="{D69D6E65-7B10-45EC-B75B-206B39DF55CC}"/>
              </a:ext>
            </a:extLst>
          </p:cNvPr>
          <p:cNvSpPr txBox="1"/>
          <p:nvPr/>
        </p:nvSpPr>
        <p:spPr>
          <a:xfrm>
            <a:off x="3396254" y="2695065"/>
            <a:ext cx="3659486" cy="369333"/>
          </a:xfrm>
          <a:prstGeom prst="rect">
            <a:avLst/>
          </a:prstGeom>
          <a:noFill/>
          <a:ln>
            <a:noFill/>
          </a:ln>
        </p:spPr>
        <p:txBody>
          <a:bodyPr wrap="square" rtlCol="0">
            <a:normAutofit/>
          </a:bodyPr>
          <a:lstStyle/>
          <a:p>
            <a:pPr algn="ctr">
              <a:lnSpc>
                <a:spcPct val="90000"/>
              </a:lnSpc>
              <a:spcAft>
                <a:spcPts val="600"/>
              </a:spcAft>
            </a:pPr>
            <a:r>
              <a:rPr lang="en-IN" sz="1600" dirty="0"/>
              <a:t>Mirabeau</a:t>
            </a:r>
          </a:p>
        </p:txBody>
      </p:sp>
      <p:sp>
        <p:nvSpPr>
          <p:cNvPr id="12" name="TextBox 11">
            <a:extLst>
              <a:ext uri="{FF2B5EF4-FFF2-40B4-BE49-F238E27FC236}">
                <a16:creationId xmlns:a16="http://schemas.microsoft.com/office/drawing/2014/main" id="{CC9B50E3-66D2-4C82-B84D-FDE2E55A2AF3}"/>
              </a:ext>
            </a:extLst>
          </p:cNvPr>
          <p:cNvSpPr txBox="1"/>
          <p:nvPr/>
        </p:nvSpPr>
        <p:spPr>
          <a:xfrm>
            <a:off x="7190211" y="2635316"/>
            <a:ext cx="1409360" cy="369332"/>
          </a:xfrm>
          <a:prstGeom prst="rect">
            <a:avLst/>
          </a:prstGeom>
          <a:noFill/>
        </p:spPr>
        <p:txBody>
          <a:bodyPr wrap="none" rtlCol="0">
            <a:spAutoFit/>
          </a:bodyPr>
          <a:lstStyle/>
          <a:p>
            <a:pPr>
              <a:spcAft>
                <a:spcPts val="600"/>
              </a:spcAft>
            </a:pPr>
            <a:r>
              <a:rPr lang="en-IN" dirty="0"/>
              <a:t>Abbe Sieyes</a:t>
            </a:r>
          </a:p>
        </p:txBody>
      </p:sp>
      <p:sp>
        <p:nvSpPr>
          <p:cNvPr id="15" name="TextBox 14">
            <a:extLst>
              <a:ext uri="{FF2B5EF4-FFF2-40B4-BE49-F238E27FC236}">
                <a16:creationId xmlns:a16="http://schemas.microsoft.com/office/drawing/2014/main" id="{FC691851-65D2-4DE4-9775-598111E908A1}"/>
              </a:ext>
            </a:extLst>
          </p:cNvPr>
          <p:cNvSpPr txBox="1"/>
          <p:nvPr/>
        </p:nvSpPr>
        <p:spPr>
          <a:xfrm flipH="1">
            <a:off x="6227461" y="6458239"/>
            <a:ext cx="4870941" cy="646331"/>
          </a:xfrm>
          <a:prstGeom prst="rect">
            <a:avLst/>
          </a:prstGeom>
          <a:noFill/>
        </p:spPr>
        <p:txBody>
          <a:bodyPr wrap="square" rtlCol="0">
            <a:spAutoFit/>
          </a:bodyPr>
          <a:lstStyle/>
          <a:p>
            <a:r>
              <a:rPr lang="en-US" dirty="0">
                <a:solidFill>
                  <a:schemeClr val="accent1"/>
                </a:solidFill>
              </a:rPr>
              <a:t>The Tennis Court Oath.</a:t>
            </a:r>
          </a:p>
          <a:p>
            <a:endParaRPr lang="en-IN" dirty="0"/>
          </a:p>
        </p:txBody>
      </p:sp>
    </p:spTree>
    <p:extLst>
      <p:ext uri="{BB962C8B-B14F-4D97-AF65-F5344CB8AC3E}">
        <p14:creationId xmlns:p14="http://schemas.microsoft.com/office/powerpoint/2010/main" val="243213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3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a:extLst>
              <a:ext uri="{FF2B5EF4-FFF2-40B4-BE49-F238E27FC236}">
                <a16:creationId xmlns:a16="http://schemas.microsoft.com/office/drawing/2014/main" id="{2E36CA85-6EA4-4B67-AD50-18308AD9201D}"/>
              </a:ext>
            </a:extLst>
          </p:cNvPr>
          <p:cNvSpPr txBox="1"/>
          <p:nvPr/>
        </p:nvSpPr>
        <p:spPr>
          <a:xfrm>
            <a:off x="6033197" y="580837"/>
            <a:ext cx="3183556" cy="1320800"/>
          </a:xfrm>
          <a:prstGeom prst="rect">
            <a:avLst/>
          </a:prstGeom>
        </p:spPr>
        <p:txBody>
          <a:bodyPr vert="horz" lIns="91440" tIns="45720" rIns="91440" bIns="45720" rtlCol="0" anchor="ctr">
            <a:normAutofit/>
          </a:bodyPr>
          <a:lstStyle/>
          <a:p>
            <a:pPr>
              <a:spcBef>
                <a:spcPct val="0"/>
              </a:spcBef>
              <a:spcAft>
                <a:spcPts val="600"/>
              </a:spcAft>
            </a:pPr>
            <a:r>
              <a:rPr lang="en-US" sz="3300" dirty="0">
                <a:solidFill>
                  <a:schemeClr val="accent1"/>
                </a:solidFill>
                <a:latin typeface="+mj-lt"/>
                <a:ea typeface="+mj-ea"/>
                <a:cs typeface="+mj-cs"/>
              </a:rPr>
              <a:t>The Spread of the Great Fear</a:t>
            </a:r>
          </a:p>
        </p:txBody>
      </p:sp>
      <p:sp>
        <p:nvSpPr>
          <p:cNvPr id="2" name="TextBox 1">
            <a:extLst>
              <a:ext uri="{FF2B5EF4-FFF2-40B4-BE49-F238E27FC236}">
                <a16:creationId xmlns:a16="http://schemas.microsoft.com/office/drawing/2014/main" id="{0C95C800-8507-4966-BB54-12691AAF64EE}"/>
              </a:ext>
            </a:extLst>
          </p:cNvPr>
          <p:cNvSpPr txBox="1"/>
          <p:nvPr/>
        </p:nvSpPr>
        <p:spPr>
          <a:xfrm>
            <a:off x="5891354" y="2054629"/>
            <a:ext cx="3944067" cy="4193771"/>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While the National Assembly was busy at Versailles drafting a</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constitution, the rest of France seethed with turmoil.</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A severe winter</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had meant a bad harvest; the price of bread rose, often bakers exploited</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the situation and hoarded supplies.</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Angry women stormed into the</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shops.</a:t>
            </a:r>
          </a:p>
          <a:p>
            <a:pPr marL="285750" indent="-28575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On 14 July, the agitated crowd stormed and destroyed the Bastille.</a:t>
            </a:r>
          </a:p>
        </p:txBody>
      </p:sp>
      <p:pic>
        <p:nvPicPr>
          <p:cNvPr id="6" name="Picture 5">
            <a:extLst>
              <a:ext uri="{FF2B5EF4-FFF2-40B4-BE49-F238E27FC236}">
                <a16:creationId xmlns:a16="http://schemas.microsoft.com/office/drawing/2014/main" id="{BD98EEDD-977C-4DA7-9F00-E6B82FB62B8A}"/>
              </a:ext>
            </a:extLst>
          </p:cNvPr>
          <p:cNvPicPr>
            <a:picLocks noChangeAspect="1"/>
          </p:cNvPicPr>
          <p:nvPr/>
        </p:nvPicPr>
        <p:blipFill>
          <a:blip r:embed="rId2"/>
          <a:stretch>
            <a:fillRect/>
          </a:stretch>
        </p:blipFill>
        <p:spPr>
          <a:xfrm>
            <a:off x="485245" y="327074"/>
            <a:ext cx="5423612" cy="6203851"/>
          </a:xfrm>
          <a:prstGeom prst="rect">
            <a:avLst/>
          </a:prstGeom>
        </p:spPr>
      </p:pic>
    </p:spTree>
    <p:extLst>
      <p:ext uri="{BB962C8B-B14F-4D97-AF65-F5344CB8AC3E}">
        <p14:creationId xmlns:p14="http://schemas.microsoft.com/office/powerpoint/2010/main" val="191826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6C2B-5637-474E-AF29-47AA6BEBEE39}"/>
              </a:ext>
            </a:extLst>
          </p:cNvPr>
          <p:cNvSpPr>
            <a:spLocks noGrp="1"/>
          </p:cNvSpPr>
          <p:nvPr>
            <p:ph type="ctrTitle"/>
          </p:nvPr>
        </p:nvSpPr>
        <p:spPr>
          <a:xfrm>
            <a:off x="972494" y="412770"/>
            <a:ext cx="7766936" cy="1646302"/>
          </a:xfrm>
        </p:spPr>
        <p:txBody>
          <a:bodyPr/>
          <a:lstStyle/>
          <a:p>
            <a:pPr algn="l"/>
            <a:r>
              <a:rPr lang="en-IN" dirty="0"/>
              <a:t>France Becomes a Constitutional Monarchy</a:t>
            </a:r>
          </a:p>
        </p:txBody>
      </p:sp>
      <p:sp>
        <p:nvSpPr>
          <p:cNvPr id="4" name="Subtitle 2">
            <a:extLst>
              <a:ext uri="{FF2B5EF4-FFF2-40B4-BE49-F238E27FC236}">
                <a16:creationId xmlns:a16="http://schemas.microsoft.com/office/drawing/2014/main" id="{AFB86C11-D536-4447-BB91-C94D72270928}"/>
              </a:ext>
            </a:extLst>
          </p:cNvPr>
          <p:cNvSpPr txBox="1">
            <a:spLocks/>
          </p:cNvSpPr>
          <p:nvPr/>
        </p:nvSpPr>
        <p:spPr>
          <a:xfrm>
            <a:off x="6424080" y="5701429"/>
            <a:ext cx="7599205" cy="61189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IN" dirty="0">
                <a:solidFill>
                  <a:schemeClr val="tx1">
                    <a:lumMod val="95000"/>
                    <a:lumOff val="5000"/>
                  </a:schemeClr>
                </a:solidFill>
              </a:rPr>
              <a:t>The Political system under the Constitution of 1791</a:t>
            </a:r>
          </a:p>
        </p:txBody>
      </p:sp>
      <p:pic>
        <p:nvPicPr>
          <p:cNvPr id="5" name="Picture 4">
            <a:extLst>
              <a:ext uri="{FF2B5EF4-FFF2-40B4-BE49-F238E27FC236}">
                <a16:creationId xmlns:a16="http://schemas.microsoft.com/office/drawing/2014/main" id="{05D177D3-D3D3-4745-93DC-E5C6DF237809}"/>
              </a:ext>
            </a:extLst>
          </p:cNvPr>
          <p:cNvPicPr>
            <a:picLocks noChangeAspect="1"/>
          </p:cNvPicPr>
          <p:nvPr/>
        </p:nvPicPr>
        <p:blipFill>
          <a:blip r:embed="rId2"/>
          <a:stretch>
            <a:fillRect/>
          </a:stretch>
        </p:blipFill>
        <p:spPr>
          <a:xfrm>
            <a:off x="6424080" y="2059072"/>
            <a:ext cx="5582156" cy="3642357"/>
          </a:xfrm>
          <a:prstGeom prst="rect">
            <a:avLst/>
          </a:prstGeom>
        </p:spPr>
      </p:pic>
      <p:sp>
        <p:nvSpPr>
          <p:cNvPr id="6" name="TextBox 5">
            <a:extLst>
              <a:ext uri="{FF2B5EF4-FFF2-40B4-BE49-F238E27FC236}">
                <a16:creationId xmlns:a16="http://schemas.microsoft.com/office/drawing/2014/main" id="{D6BAB9D5-61E3-4BBC-8588-452BBA321022}"/>
              </a:ext>
            </a:extLst>
          </p:cNvPr>
          <p:cNvSpPr txBox="1"/>
          <p:nvPr/>
        </p:nvSpPr>
        <p:spPr>
          <a:xfrm>
            <a:off x="972494" y="2362365"/>
            <a:ext cx="4982979" cy="2436564"/>
          </a:xfrm>
          <a:prstGeom prst="rect">
            <a:avLst/>
          </a:prstGeom>
          <a:noFill/>
        </p:spPr>
        <p:txBody>
          <a:bodyPr wrap="square" rtlCol="0">
            <a:spAutoFit/>
          </a:bodyPr>
          <a:lstStyle/>
          <a:p>
            <a:pPr marL="285750" indent="-285750">
              <a:lnSpc>
                <a:spcPct val="90000"/>
              </a:lnSpc>
              <a:spcBef>
                <a:spcPts val="1000"/>
              </a:spcBef>
              <a:buClr>
                <a:schemeClr val="accent1"/>
              </a:buClr>
              <a:buSzPct val="80000"/>
              <a:buFont typeface="Wingdings 3" charset="2"/>
              <a:buChar char=""/>
            </a:pPr>
            <a:r>
              <a:rPr lang="en-IN" sz="2000" dirty="0">
                <a:solidFill>
                  <a:schemeClr val="tx1">
                    <a:lumMod val="75000"/>
                    <a:lumOff val="25000"/>
                  </a:schemeClr>
                </a:solidFill>
              </a:rPr>
              <a:t>Louis XVI accorded recognition to the National Assembly and accepted the principle that his powers would from now on be checked by a constitution.</a:t>
            </a:r>
          </a:p>
          <a:p>
            <a:pPr marL="285750" indent="-285750">
              <a:lnSpc>
                <a:spcPct val="90000"/>
              </a:lnSpc>
              <a:spcBef>
                <a:spcPts val="1000"/>
              </a:spcBef>
              <a:buClr>
                <a:schemeClr val="accent1"/>
              </a:buClr>
              <a:buSzPct val="80000"/>
              <a:buFont typeface="Wingdings 3" charset="2"/>
              <a:buChar char=""/>
            </a:pPr>
            <a:r>
              <a:rPr lang="en-IN" sz="2000" dirty="0">
                <a:solidFill>
                  <a:schemeClr val="tx1">
                    <a:lumMod val="75000"/>
                    <a:lumOff val="25000"/>
                  </a:schemeClr>
                </a:solidFill>
              </a:rPr>
              <a:t>On the night of 4 August 1789, the Assembly passed a decree abolishing the feudal system of obligations and taxes.</a:t>
            </a:r>
          </a:p>
        </p:txBody>
      </p:sp>
    </p:spTree>
    <p:extLst>
      <p:ext uri="{BB962C8B-B14F-4D97-AF65-F5344CB8AC3E}">
        <p14:creationId xmlns:p14="http://schemas.microsoft.com/office/powerpoint/2010/main" val="329527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2" name="Straight Connector 2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41DC43-3DD6-4CAB-B9F0-B705A9F02D0A}"/>
              </a:ext>
            </a:extLst>
          </p:cNvPr>
          <p:cNvSpPr>
            <a:spLocks noGrp="1"/>
          </p:cNvSpPr>
          <p:nvPr>
            <p:ph type="ctrTitle"/>
          </p:nvPr>
        </p:nvSpPr>
        <p:spPr>
          <a:xfrm>
            <a:off x="643467" y="816638"/>
            <a:ext cx="3367359" cy="5224724"/>
          </a:xfrm>
        </p:spPr>
        <p:txBody>
          <a:bodyPr vert="horz" lIns="91440" tIns="45720" rIns="91440" bIns="45720" rtlCol="0" anchor="ctr">
            <a:normAutofit/>
          </a:bodyPr>
          <a:lstStyle/>
          <a:p>
            <a:pPr algn="l"/>
            <a:r>
              <a:rPr lang="en-US" sz="2800"/>
              <a:t>Features of Constitution(1791)</a:t>
            </a:r>
          </a:p>
        </p:txBody>
      </p:sp>
      <p:sp>
        <p:nvSpPr>
          <p:cNvPr id="5" name="TextBox 4">
            <a:extLst>
              <a:ext uri="{FF2B5EF4-FFF2-40B4-BE49-F238E27FC236}">
                <a16:creationId xmlns:a16="http://schemas.microsoft.com/office/drawing/2014/main" id="{1BC6C04A-B092-40BA-A8A3-8D15E01769D5}"/>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Limit the powers of the monarch</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Separation of powers-legislature, executive and judiciary.</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Rich Men alone got the right to vote</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Indirect election </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No rights to passive citizens</a:t>
            </a:r>
          </a:p>
        </p:txBody>
      </p:sp>
    </p:spTree>
    <p:extLst>
      <p:ext uri="{BB962C8B-B14F-4D97-AF65-F5344CB8AC3E}">
        <p14:creationId xmlns:p14="http://schemas.microsoft.com/office/powerpoint/2010/main" val="40688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C0C981-D6D0-4235-B617-58DF1504C23F}"/>
              </a:ext>
            </a:extLst>
          </p:cNvPr>
          <p:cNvSpPr/>
          <p:nvPr/>
        </p:nvSpPr>
        <p:spPr>
          <a:xfrm>
            <a:off x="6071616" y="1265314"/>
            <a:ext cx="4299666" cy="32491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kern="1200" dirty="0">
                <a:solidFill>
                  <a:schemeClr val="accent1"/>
                </a:solidFill>
                <a:latin typeface="+mj-lt"/>
                <a:ea typeface="+mj-ea"/>
                <a:cs typeface="+mj-cs"/>
              </a:rPr>
              <a:t>The Declaration of Rights of Man and</a:t>
            </a:r>
          </a:p>
          <a:p>
            <a:pPr>
              <a:lnSpc>
                <a:spcPct val="90000"/>
              </a:lnSpc>
              <a:spcBef>
                <a:spcPct val="0"/>
              </a:spcBef>
              <a:spcAft>
                <a:spcPts val="600"/>
              </a:spcAft>
            </a:pPr>
            <a:r>
              <a:rPr lang="en-US" sz="4200" kern="1200" dirty="0">
                <a:solidFill>
                  <a:schemeClr val="accent1"/>
                </a:solidFill>
                <a:latin typeface="+mj-lt"/>
                <a:ea typeface="+mj-ea"/>
                <a:cs typeface="+mj-cs"/>
              </a:rPr>
              <a:t>Citizen</a:t>
            </a:r>
          </a:p>
        </p:txBody>
      </p:sp>
      <p:sp>
        <p:nvSpPr>
          <p:cNvPr id="3" name="Subtitle 2">
            <a:extLst>
              <a:ext uri="{FF2B5EF4-FFF2-40B4-BE49-F238E27FC236}">
                <a16:creationId xmlns:a16="http://schemas.microsoft.com/office/drawing/2014/main" id="{DB15BAE4-04F9-43DD-AEE4-A11968EC36B4}"/>
              </a:ext>
            </a:extLst>
          </p:cNvPr>
          <p:cNvSpPr>
            <a:spLocks noGrp="1"/>
          </p:cNvSpPr>
          <p:nvPr>
            <p:ph type="subTitle" idx="1"/>
          </p:nvPr>
        </p:nvSpPr>
        <p:spPr>
          <a:xfrm>
            <a:off x="6071615" y="4514446"/>
            <a:ext cx="4299666" cy="871042"/>
          </a:xfrm>
        </p:spPr>
        <p:txBody>
          <a:bodyPr vert="horz" lIns="91440" tIns="45720" rIns="91440" bIns="45720" rtlCol="0" anchor="t">
            <a:normAutofit/>
          </a:bodyPr>
          <a:lstStyle/>
          <a:p>
            <a:pPr algn="l">
              <a:lnSpc>
                <a:spcPct val="90000"/>
              </a:lnSpc>
            </a:pPr>
            <a:r>
              <a:rPr lang="en-US" sz="1400"/>
              <a:t>The Declaration of the Rights of Man and Citizen, painted by the artist Le Barbier in 1790. The figure on the right represents France. The figure on the left symbolises the law.</a:t>
            </a:r>
          </a:p>
        </p:txBody>
      </p:sp>
      <p:sp>
        <p:nvSpPr>
          <p:cNvPr id="72" name="Isosceles Triangle 7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EVENTS AND PROCESSES">
            <a:extLst>
              <a:ext uri="{FF2B5EF4-FFF2-40B4-BE49-F238E27FC236}">
                <a16:creationId xmlns:a16="http://schemas.microsoft.com/office/drawing/2014/main" id="{BAF088CD-DEE3-4B48-9300-207D7969B1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407963"/>
            <a:ext cx="4989626" cy="579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47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95EA61-F54D-4FEB-9D93-4DC4295DAB28}"/>
              </a:ext>
            </a:extLst>
          </p:cNvPr>
          <p:cNvPicPr>
            <a:picLocks noChangeAspect="1"/>
          </p:cNvPicPr>
          <p:nvPr/>
        </p:nvPicPr>
        <p:blipFill>
          <a:blip r:embed="rId2"/>
          <a:stretch>
            <a:fillRect/>
          </a:stretch>
        </p:blipFill>
        <p:spPr>
          <a:xfrm>
            <a:off x="436097" y="0"/>
            <a:ext cx="7202659" cy="6853801"/>
          </a:xfrm>
          <a:prstGeom prst="rect">
            <a:avLst/>
          </a:prstGeom>
        </p:spPr>
      </p:pic>
      <p:pic>
        <p:nvPicPr>
          <p:cNvPr id="5" name="Picture 4">
            <a:extLst>
              <a:ext uri="{FF2B5EF4-FFF2-40B4-BE49-F238E27FC236}">
                <a16:creationId xmlns:a16="http://schemas.microsoft.com/office/drawing/2014/main" id="{B661472F-87F4-4BB5-9655-FBDEEBE88EBB}"/>
              </a:ext>
            </a:extLst>
          </p:cNvPr>
          <p:cNvPicPr>
            <a:picLocks noChangeAspect="1"/>
          </p:cNvPicPr>
          <p:nvPr/>
        </p:nvPicPr>
        <p:blipFill>
          <a:blip r:embed="rId3"/>
          <a:stretch>
            <a:fillRect/>
          </a:stretch>
        </p:blipFill>
        <p:spPr>
          <a:xfrm>
            <a:off x="7934178" y="-14067"/>
            <a:ext cx="3506373" cy="6839734"/>
          </a:xfrm>
          <a:prstGeom prst="rect">
            <a:avLst/>
          </a:prstGeom>
        </p:spPr>
      </p:pic>
    </p:spTree>
    <p:extLst>
      <p:ext uri="{BB962C8B-B14F-4D97-AF65-F5344CB8AC3E}">
        <p14:creationId xmlns:p14="http://schemas.microsoft.com/office/powerpoint/2010/main" val="345137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FE0BBF6-A57B-44CF-A0BF-D95EB375E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76" r="-2" b="-2"/>
          <a:stretch/>
        </p:blipFill>
        <p:spPr bwMode="auto">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724534-2676-414D-80A4-943D1BCFF26A}"/>
              </a:ext>
            </a:extLst>
          </p:cNvPr>
          <p:cNvSpPr>
            <a:spLocks noGrp="1"/>
          </p:cNvSpPr>
          <p:nvPr>
            <p:ph type="ctrTitle"/>
          </p:nvPr>
        </p:nvSpPr>
        <p:spPr>
          <a:xfrm>
            <a:off x="5380563" y="1678665"/>
            <a:ext cx="3887839" cy="2372168"/>
          </a:xfrm>
        </p:spPr>
        <p:txBody>
          <a:bodyPr>
            <a:normAutofit/>
          </a:bodyPr>
          <a:lstStyle/>
          <a:p>
            <a:pPr>
              <a:lnSpc>
                <a:spcPct val="90000"/>
              </a:lnSpc>
            </a:pPr>
            <a:r>
              <a:rPr lang="en-IN" sz="3800" dirty="0"/>
              <a:t>France Abolishes Monarchy and Becomes a Republic</a:t>
            </a:r>
          </a:p>
        </p:txBody>
      </p:sp>
      <p:sp>
        <p:nvSpPr>
          <p:cNvPr id="4" name="TextBox 3">
            <a:extLst>
              <a:ext uri="{FF2B5EF4-FFF2-40B4-BE49-F238E27FC236}">
                <a16:creationId xmlns:a16="http://schemas.microsoft.com/office/drawing/2014/main" id="{FB243D1F-70EF-494B-93CA-4555ECDEDE41}"/>
              </a:ext>
            </a:extLst>
          </p:cNvPr>
          <p:cNvSpPr txBox="1"/>
          <p:nvPr/>
        </p:nvSpPr>
        <p:spPr>
          <a:xfrm>
            <a:off x="4617710" y="5517645"/>
            <a:ext cx="4125638" cy="1829292"/>
          </a:xfrm>
          <a:prstGeom prst="rect">
            <a:avLst/>
          </a:prstGeom>
        </p:spPr>
        <p:txBody>
          <a:bodyPr rtlCol="0" anchor="ctr">
            <a:normAutofit/>
          </a:bodyPr>
          <a:lstStyle/>
          <a:p>
            <a:pPr>
              <a:spcAft>
                <a:spcPts val="600"/>
              </a:spcAft>
            </a:pPr>
            <a:r>
              <a:rPr lang="en-IN" dirty="0"/>
              <a:t>National Assembly voted in April 1792 to declare war against Prussia and Austria.</a:t>
            </a:r>
          </a:p>
          <a:p>
            <a:pPr>
              <a:spcAft>
                <a:spcPts val="600"/>
              </a:spcAft>
            </a:pPr>
            <a:r>
              <a:rPr lang="en-IN" dirty="0">
                <a:solidFill>
                  <a:schemeClr val="accent1">
                    <a:lumMod val="50000"/>
                  </a:schemeClr>
                </a:solidFill>
              </a:rPr>
              <a:t>La Marseillaise</a:t>
            </a:r>
          </a:p>
          <a:p>
            <a:pPr>
              <a:spcAft>
                <a:spcPts val="600"/>
              </a:spcAft>
            </a:pPr>
            <a:endParaRPr lang="en-IN" dirty="0">
              <a:solidFill>
                <a:srgbClr val="FFFFFF"/>
              </a:solidFill>
            </a:endParaRPr>
          </a:p>
          <a:p>
            <a:pPr>
              <a:spcAft>
                <a:spcPts val="600"/>
              </a:spcAft>
            </a:pPr>
            <a:endParaRPr lang="en-IN" dirty="0">
              <a:solidFill>
                <a:srgbClr val="FFFFFF"/>
              </a:solidFill>
            </a:endParaRPr>
          </a:p>
        </p:txBody>
      </p:sp>
    </p:spTree>
    <p:extLst>
      <p:ext uri="{BB962C8B-B14F-4D97-AF65-F5344CB8AC3E}">
        <p14:creationId xmlns:p14="http://schemas.microsoft.com/office/powerpoint/2010/main" val="145635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4D3BE27-D657-47C5-8799-5426E11A5A1C}"/>
              </a:ext>
            </a:extLst>
          </p:cNvPr>
          <p:cNvSpPr>
            <a:spLocks noGrp="1"/>
          </p:cNvSpPr>
          <p:nvPr>
            <p:ph type="ctrTitle"/>
          </p:nvPr>
        </p:nvSpPr>
        <p:spPr>
          <a:xfrm>
            <a:off x="677334" y="609600"/>
            <a:ext cx="5222281" cy="1320800"/>
          </a:xfrm>
        </p:spPr>
        <p:txBody>
          <a:bodyPr vert="horz" lIns="91440" tIns="45720" rIns="91440" bIns="45720" rtlCol="0" anchor="t">
            <a:normAutofit fontScale="90000"/>
          </a:bodyPr>
          <a:lstStyle/>
          <a:p>
            <a:pPr algn="l">
              <a:lnSpc>
                <a:spcPct val="90000"/>
              </a:lnSpc>
            </a:pPr>
            <a:r>
              <a:rPr lang="en-US" sz="3200" dirty="0"/>
              <a:t>Constitution of 1971 gave political rights only to rich men</a:t>
            </a:r>
          </a:p>
        </p:txBody>
      </p:sp>
      <p:sp>
        <p:nvSpPr>
          <p:cNvPr id="25" name="Isosceles Triangle 8">
            <a:extLst>
              <a:ext uri="{FF2B5EF4-FFF2-40B4-BE49-F238E27FC236}">
                <a16:creationId xmlns:a16="http://schemas.microsoft.com/office/drawing/2014/main" id="{212CBC7C-F294-455B-AE07-8B43A570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6339EA17-B65F-4E4F-9224-DFC465F1A8EB}"/>
              </a:ext>
            </a:extLst>
          </p:cNvPr>
          <p:cNvSpPr txBox="1"/>
          <p:nvPr/>
        </p:nvSpPr>
        <p:spPr>
          <a:xfrm>
            <a:off x="681001" y="2160590"/>
            <a:ext cx="5211607" cy="3176586"/>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Jacobins were the less prosperous sections of society. </a:t>
            </a:r>
          </a:p>
          <a:p>
            <a:pPr>
              <a:spcBef>
                <a:spcPts val="1000"/>
              </a:spcBef>
              <a:buClr>
                <a:schemeClr val="accent1"/>
              </a:buClr>
              <a:buSzPct val="80000"/>
              <a:buFont typeface="Wingdings 3" charset="2"/>
              <a:buChar char=""/>
            </a:pPr>
            <a:r>
              <a:rPr lang="en-US" dirty="0">
                <a:solidFill>
                  <a:schemeClr val="tx1">
                    <a:lumMod val="75000"/>
                    <a:lumOff val="25000"/>
                  </a:schemeClr>
                </a:solidFill>
              </a:rPr>
              <a:t>They included small shopkeepers, artisans such as shoemakers, pastry cooks, watch-makers, printers, as well as servants and daily-wage workers.</a:t>
            </a:r>
          </a:p>
        </p:txBody>
      </p:sp>
      <p:pic>
        <p:nvPicPr>
          <p:cNvPr id="5" name="Picture 4">
            <a:extLst>
              <a:ext uri="{FF2B5EF4-FFF2-40B4-BE49-F238E27FC236}">
                <a16:creationId xmlns:a16="http://schemas.microsoft.com/office/drawing/2014/main" id="{C3D3C7C4-EFC8-4C41-A03D-AA4DBA460CFA}"/>
              </a:ext>
            </a:extLst>
          </p:cNvPr>
          <p:cNvPicPr>
            <a:picLocks noChangeAspect="1"/>
          </p:cNvPicPr>
          <p:nvPr/>
        </p:nvPicPr>
        <p:blipFill rotWithShape="1">
          <a:blip r:embed="rId2"/>
          <a:srcRect t="10981" r="2" b="3687"/>
          <a:stretch/>
        </p:blipFill>
        <p:spPr>
          <a:xfrm>
            <a:off x="6129405" y="609600"/>
            <a:ext cx="3144597" cy="3127248"/>
          </a:xfrm>
          <a:prstGeom prst="rect">
            <a:avLst/>
          </a:prstGeom>
        </p:spPr>
      </p:pic>
      <p:pic>
        <p:nvPicPr>
          <p:cNvPr id="4" name="Picture 3">
            <a:extLst>
              <a:ext uri="{FF2B5EF4-FFF2-40B4-BE49-F238E27FC236}">
                <a16:creationId xmlns:a16="http://schemas.microsoft.com/office/drawing/2014/main" id="{C5A392B5-08DF-4C7F-8334-93D414438463}"/>
              </a:ext>
            </a:extLst>
          </p:cNvPr>
          <p:cNvPicPr>
            <a:picLocks noChangeAspect="1"/>
          </p:cNvPicPr>
          <p:nvPr/>
        </p:nvPicPr>
        <p:blipFill rotWithShape="1">
          <a:blip r:embed="rId3"/>
          <a:srcRect t="14167" r="-1" b="24781"/>
          <a:stretch/>
        </p:blipFill>
        <p:spPr>
          <a:xfrm>
            <a:off x="6129405" y="3965447"/>
            <a:ext cx="3144597" cy="2076245"/>
          </a:xfrm>
          <a:prstGeom prst="rect">
            <a:avLst/>
          </a:prstGeom>
        </p:spPr>
      </p:pic>
      <p:sp>
        <p:nvSpPr>
          <p:cNvPr id="6" name="TextBox 5">
            <a:extLst>
              <a:ext uri="{FF2B5EF4-FFF2-40B4-BE49-F238E27FC236}">
                <a16:creationId xmlns:a16="http://schemas.microsoft.com/office/drawing/2014/main" id="{62BA5B89-435F-4A42-8D23-0F442D0A8F40}"/>
              </a:ext>
            </a:extLst>
          </p:cNvPr>
          <p:cNvSpPr txBox="1"/>
          <p:nvPr/>
        </p:nvSpPr>
        <p:spPr>
          <a:xfrm>
            <a:off x="6129405" y="5834068"/>
            <a:ext cx="3144597" cy="207624"/>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IN" sz="800">
                <a:solidFill>
                  <a:srgbClr val="FFFFFF"/>
                </a:solidFill>
              </a:rPr>
              <a:t>Jean-Paul Marat </a:t>
            </a:r>
          </a:p>
        </p:txBody>
      </p:sp>
      <p:sp>
        <p:nvSpPr>
          <p:cNvPr id="7" name="TextBox 6">
            <a:extLst>
              <a:ext uri="{FF2B5EF4-FFF2-40B4-BE49-F238E27FC236}">
                <a16:creationId xmlns:a16="http://schemas.microsoft.com/office/drawing/2014/main" id="{7D11A1D9-1B03-4A53-A72E-8434D660F978}"/>
              </a:ext>
            </a:extLst>
          </p:cNvPr>
          <p:cNvSpPr txBox="1"/>
          <p:nvPr/>
        </p:nvSpPr>
        <p:spPr>
          <a:xfrm>
            <a:off x="6129405" y="3424124"/>
            <a:ext cx="3144597" cy="312724"/>
          </a:xfrm>
          <a:prstGeom prst="rect">
            <a:avLst/>
          </a:prstGeom>
          <a:solidFill>
            <a:srgbClr val="000000">
              <a:alpha val="50000"/>
            </a:srgbClr>
          </a:solidFill>
          <a:ln>
            <a:noFill/>
          </a:ln>
        </p:spPr>
        <p:txBody>
          <a:bodyPr wrap="square" rtlCol="0">
            <a:normAutofit/>
          </a:bodyPr>
          <a:lstStyle/>
          <a:p>
            <a:pPr algn="ctr">
              <a:spcAft>
                <a:spcPts val="600"/>
              </a:spcAft>
            </a:pPr>
            <a:r>
              <a:rPr lang="en-IN" sz="1300">
                <a:solidFill>
                  <a:srgbClr val="FFFFFF"/>
                </a:solidFill>
              </a:rPr>
              <a:t>A sans-culottes couple.(Jacobins club)</a:t>
            </a:r>
          </a:p>
        </p:txBody>
      </p:sp>
    </p:spTree>
    <p:extLst>
      <p:ext uri="{BB962C8B-B14F-4D97-AF65-F5344CB8AC3E}">
        <p14:creationId xmlns:p14="http://schemas.microsoft.com/office/powerpoint/2010/main" val="67091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France's 'Second Revolution': the storming of the Tuileries Palace ...">
            <a:extLst>
              <a:ext uri="{FF2B5EF4-FFF2-40B4-BE49-F238E27FC236}">
                <a16:creationId xmlns:a16="http://schemas.microsoft.com/office/drawing/2014/main" id="{A7BB5A17-0349-4F14-9073-6C614EFECA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7" r="18526" b="831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1A5825-3C3B-4920-B822-B9EB9BACDC28}"/>
              </a:ext>
            </a:extLst>
          </p:cNvPr>
          <p:cNvSpPr>
            <a:spLocks noGrp="1"/>
          </p:cNvSpPr>
          <p:nvPr>
            <p:ph type="ctrTitle"/>
          </p:nvPr>
        </p:nvSpPr>
        <p:spPr>
          <a:xfrm>
            <a:off x="4902261" y="972425"/>
            <a:ext cx="5128003" cy="2372168"/>
          </a:xfrm>
        </p:spPr>
        <p:txBody>
          <a:bodyPr>
            <a:normAutofit/>
          </a:bodyPr>
          <a:lstStyle/>
          <a:p>
            <a:pPr algn="ctr">
              <a:lnSpc>
                <a:spcPct val="90000"/>
              </a:lnSpc>
            </a:pPr>
            <a:r>
              <a:rPr lang="en-IN" sz="5000" dirty="0"/>
              <a:t>Jacobins Revolt(1792) </a:t>
            </a:r>
          </a:p>
        </p:txBody>
      </p:sp>
      <p:sp>
        <p:nvSpPr>
          <p:cNvPr id="5" name="TextBox 4">
            <a:extLst>
              <a:ext uri="{FF2B5EF4-FFF2-40B4-BE49-F238E27FC236}">
                <a16:creationId xmlns:a16="http://schemas.microsoft.com/office/drawing/2014/main" id="{DA8E3A5D-F3F2-451F-A494-DCC8EA00EDA7}"/>
              </a:ext>
            </a:extLst>
          </p:cNvPr>
          <p:cNvSpPr txBox="1"/>
          <p:nvPr/>
        </p:nvSpPr>
        <p:spPr>
          <a:xfrm>
            <a:off x="5029200" y="3542448"/>
            <a:ext cx="5759975" cy="774571"/>
          </a:xfrm>
          <a:prstGeom prst="rect">
            <a:avLst/>
          </a:prstGeom>
          <a:noFill/>
        </p:spPr>
        <p:txBody>
          <a:bodyPr wrap="none" rtlCol="0">
            <a:spAutoFit/>
          </a:bodyPr>
          <a:lstStyle/>
          <a:p>
            <a:pPr indent="-285750">
              <a:spcBef>
                <a:spcPts val="1000"/>
              </a:spcBef>
              <a:buClr>
                <a:schemeClr val="accent1"/>
              </a:buClr>
              <a:buSzPct val="80000"/>
              <a:buFont typeface="Wingdings 3" charset="2"/>
              <a:buChar char=""/>
            </a:pPr>
            <a:r>
              <a:rPr lang="en-IN" dirty="0">
                <a:solidFill>
                  <a:schemeClr val="tx1">
                    <a:lumMod val="75000"/>
                    <a:lumOff val="25000"/>
                  </a:schemeClr>
                </a:solidFill>
              </a:rPr>
              <a:t>Storming the Palace of the Tuileries</a:t>
            </a:r>
          </a:p>
          <a:p>
            <a:pPr indent="-285750">
              <a:spcBef>
                <a:spcPts val="1000"/>
              </a:spcBef>
              <a:buClr>
                <a:schemeClr val="accent1"/>
              </a:buClr>
              <a:buSzPct val="80000"/>
              <a:buFont typeface="Wingdings 3" charset="2"/>
              <a:buChar char=""/>
            </a:pPr>
            <a:r>
              <a:rPr lang="en-IN" dirty="0">
                <a:solidFill>
                  <a:schemeClr val="tx1">
                    <a:lumMod val="75000"/>
                    <a:lumOff val="25000"/>
                  </a:schemeClr>
                </a:solidFill>
              </a:rPr>
              <a:t>Nation Assembly voted to imprison the royal family</a:t>
            </a:r>
          </a:p>
        </p:txBody>
      </p:sp>
    </p:spTree>
    <p:extLst>
      <p:ext uri="{BB962C8B-B14F-4D97-AF65-F5344CB8AC3E}">
        <p14:creationId xmlns:p14="http://schemas.microsoft.com/office/powerpoint/2010/main" val="6621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194" name="Picture 2" descr="National Convention of the French Revolution - History Crunch ...">
            <a:extLst>
              <a:ext uri="{FF2B5EF4-FFF2-40B4-BE49-F238E27FC236}">
                <a16:creationId xmlns:a16="http://schemas.microsoft.com/office/drawing/2014/main" id="{3CB24765-538A-4C83-B2CC-915F23A134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46" r="17079"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6AB924-48DE-49B3-A31B-75D0924C41EC}"/>
              </a:ext>
            </a:extLst>
          </p:cNvPr>
          <p:cNvSpPr/>
          <p:nvPr/>
        </p:nvSpPr>
        <p:spPr>
          <a:xfrm>
            <a:off x="831592" y="1119650"/>
            <a:ext cx="3851123" cy="1320800"/>
          </a:xfrm>
          <a:prstGeom prst="rect">
            <a:avLst/>
          </a:prstGeom>
        </p:spPr>
        <p:txBody>
          <a:bodyPr vert="horz" lIns="91440" tIns="45720" rIns="91440" bIns="45720" rtlCol="0" anchor="t">
            <a:normAutofit/>
          </a:bodyPr>
          <a:lstStyle/>
          <a:p>
            <a:pPr>
              <a:spcBef>
                <a:spcPct val="0"/>
              </a:spcBef>
              <a:spcAft>
                <a:spcPts val="600"/>
              </a:spcAft>
            </a:pPr>
            <a:r>
              <a:rPr lang="en-US" sz="3600" dirty="0">
                <a:solidFill>
                  <a:schemeClr val="accent1"/>
                </a:solidFill>
                <a:latin typeface="+mj-lt"/>
                <a:ea typeface="+mj-ea"/>
                <a:cs typeface="+mj-cs"/>
              </a:rPr>
              <a:t>Convention</a:t>
            </a:r>
          </a:p>
        </p:txBody>
      </p:sp>
      <p:sp>
        <p:nvSpPr>
          <p:cNvPr id="2" name="TextBox 1">
            <a:extLst>
              <a:ext uri="{FF2B5EF4-FFF2-40B4-BE49-F238E27FC236}">
                <a16:creationId xmlns:a16="http://schemas.microsoft.com/office/drawing/2014/main" id="{0516CC13-CEE8-48CF-8C26-5753C3BA29E7}"/>
              </a:ext>
            </a:extLst>
          </p:cNvPr>
          <p:cNvSpPr txBox="1"/>
          <p:nvPr/>
        </p:nvSpPr>
        <p:spPr>
          <a:xfrm>
            <a:off x="677334" y="2160589"/>
            <a:ext cx="3851122" cy="3880773"/>
          </a:xfrm>
          <a:prstGeom prst="rect">
            <a:avLst/>
          </a:prstGeom>
        </p:spPr>
        <p:txBody>
          <a:bodyPr vert="horz" lIns="91440" tIns="45720" rIns="91440" bIns="45720" rtlCol="0">
            <a:normAutofit/>
          </a:bodyPr>
          <a:lstStyle/>
          <a:p>
            <a:pPr indent="-285750">
              <a:spcBef>
                <a:spcPts val="1000"/>
              </a:spcBef>
              <a:buClr>
                <a:schemeClr val="accent1"/>
              </a:buClr>
              <a:buSzPct val="80000"/>
              <a:buFont typeface="Wingdings 3" charset="2"/>
              <a:buChar char=""/>
            </a:pPr>
            <a:r>
              <a:rPr lang="en-US" dirty="0">
                <a:solidFill>
                  <a:schemeClr val="tx1">
                    <a:lumMod val="75000"/>
                    <a:lumOff val="25000"/>
                  </a:schemeClr>
                </a:solidFill>
              </a:rPr>
              <a:t>On 21 September 1792 it abolished the monarchy and declared France a republic.</a:t>
            </a:r>
          </a:p>
          <a:p>
            <a:pPr indent="-285750">
              <a:spcBef>
                <a:spcPts val="1000"/>
              </a:spcBef>
              <a:buClr>
                <a:schemeClr val="accent1"/>
              </a:buClr>
              <a:buSzPct val="80000"/>
              <a:buFont typeface="Wingdings 3" charset="2"/>
              <a:buChar char=""/>
            </a:pPr>
            <a:r>
              <a:rPr lang="en-US" dirty="0">
                <a:solidFill>
                  <a:schemeClr val="tx1">
                    <a:lumMod val="75000"/>
                    <a:lumOff val="25000"/>
                  </a:schemeClr>
                </a:solidFill>
              </a:rPr>
              <a:t>All men of 21 years and above, regardless of wealth, got the right to vote.</a:t>
            </a:r>
          </a:p>
        </p:txBody>
      </p:sp>
      <p:cxnSp>
        <p:nvCxnSpPr>
          <p:cNvPr id="147" name="Straight Connector 14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99" name="Straight Connector 14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315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church&#10;&#10;Description automatically generated">
            <a:extLst>
              <a:ext uri="{FF2B5EF4-FFF2-40B4-BE49-F238E27FC236}">
                <a16:creationId xmlns:a16="http://schemas.microsoft.com/office/drawing/2014/main" id="{BBD33EA4-7A4F-4D48-A9E9-D45C0495A533}"/>
              </a:ext>
            </a:extLst>
          </p:cNvPr>
          <p:cNvPicPr>
            <a:picLocks noChangeAspect="1"/>
          </p:cNvPicPr>
          <p:nvPr/>
        </p:nvPicPr>
        <p:blipFill rotWithShape="1">
          <a:blip r:embed="rId2">
            <a:extLst>
              <a:ext uri="{28A0092B-C50C-407E-A947-70E740481C1C}">
                <a14:useLocalDpi xmlns:a14="http://schemas.microsoft.com/office/drawing/2010/main" val="0"/>
              </a:ext>
            </a:extLst>
          </a:blip>
          <a:srcRect l="15555" t="6568" r="1" b="2524"/>
          <a:stretch/>
        </p:blipFill>
        <p:spPr>
          <a:xfrm>
            <a:off x="1" y="10"/>
            <a:ext cx="12191999" cy="6857990"/>
          </a:xfrm>
          <a:prstGeom prst="rect">
            <a:avLst/>
          </a:prstGeom>
        </p:spPr>
      </p:pic>
      <p:sp>
        <p:nvSpPr>
          <p:cNvPr id="59" name="Isosceles Triangle 58">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Parallelogram 60">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941AEE-C52C-4112-84CA-EEC41A0D5453}"/>
              </a:ext>
            </a:extLst>
          </p:cNvPr>
          <p:cNvSpPr>
            <a:spLocks noGrp="1"/>
          </p:cNvSpPr>
          <p:nvPr>
            <p:ph type="ctrTitle"/>
          </p:nvPr>
        </p:nvSpPr>
        <p:spPr>
          <a:xfrm>
            <a:off x="4704200" y="1678665"/>
            <a:ext cx="4569803" cy="2369131"/>
          </a:xfrm>
        </p:spPr>
        <p:txBody>
          <a:bodyPr>
            <a:normAutofit/>
          </a:bodyPr>
          <a:lstStyle/>
          <a:p>
            <a:pPr>
              <a:lnSpc>
                <a:spcPct val="90000"/>
              </a:lnSpc>
            </a:pPr>
            <a:r>
              <a:rPr lang="en-IN" dirty="0"/>
              <a:t>Beginning of French revolution</a:t>
            </a:r>
          </a:p>
        </p:txBody>
      </p:sp>
      <p:sp>
        <p:nvSpPr>
          <p:cNvPr id="3" name="Subtitle 2">
            <a:extLst>
              <a:ext uri="{FF2B5EF4-FFF2-40B4-BE49-F238E27FC236}">
                <a16:creationId xmlns:a16="http://schemas.microsoft.com/office/drawing/2014/main" id="{E092CE28-AC2C-4025-81D8-513CF548F07F}"/>
              </a:ext>
            </a:extLst>
          </p:cNvPr>
          <p:cNvSpPr>
            <a:spLocks noGrp="1"/>
          </p:cNvSpPr>
          <p:nvPr>
            <p:ph type="subTitle" idx="1"/>
          </p:nvPr>
        </p:nvSpPr>
        <p:spPr>
          <a:xfrm>
            <a:off x="4700964" y="4050832"/>
            <a:ext cx="4573037" cy="1096899"/>
          </a:xfrm>
        </p:spPr>
        <p:txBody>
          <a:bodyPr>
            <a:normAutofit/>
          </a:bodyPr>
          <a:lstStyle/>
          <a:p>
            <a:r>
              <a:rPr lang="en-IN" dirty="0">
                <a:solidFill>
                  <a:schemeClr val="bg1"/>
                </a:solidFill>
              </a:rPr>
              <a:t>Storming of the Bastille(14</a:t>
            </a:r>
            <a:r>
              <a:rPr lang="en-IN" baseline="30000" dirty="0">
                <a:solidFill>
                  <a:schemeClr val="bg1"/>
                </a:solidFill>
              </a:rPr>
              <a:t>th</a:t>
            </a:r>
            <a:r>
              <a:rPr lang="en-IN" dirty="0">
                <a:solidFill>
                  <a:schemeClr val="bg1"/>
                </a:solidFill>
              </a:rPr>
              <a:t> July 1789)</a:t>
            </a:r>
          </a:p>
        </p:txBody>
      </p:sp>
      <p:sp>
        <p:nvSpPr>
          <p:cNvPr id="73"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175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AAE8-97E4-4223-9FCE-88FEA446CEDF}"/>
              </a:ext>
            </a:extLst>
          </p:cNvPr>
          <p:cNvSpPr>
            <a:spLocks noGrp="1"/>
          </p:cNvSpPr>
          <p:nvPr>
            <p:ph type="title"/>
          </p:nvPr>
        </p:nvSpPr>
        <p:spPr>
          <a:xfrm>
            <a:off x="677334" y="609600"/>
            <a:ext cx="8596667" cy="1320800"/>
          </a:xfrm>
        </p:spPr>
        <p:txBody>
          <a:bodyPr>
            <a:normAutofit/>
          </a:bodyPr>
          <a:lstStyle/>
          <a:p>
            <a:r>
              <a:rPr lang="en-IN" sz="4400" dirty="0"/>
              <a:t>The Reign of Terror </a:t>
            </a:r>
          </a:p>
        </p:txBody>
      </p:sp>
      <p:sp>
        <p:nvSpPr>
          <p:cNvPr id="10" name="Isosceles Triangle 8">
            <a:extLst>
              <a:ext uri="{FF2B5EF4-FFF2-40B4-BE49-F238E27FC236}">
                <a16:creationId xmlns:a16="http://schemas.microsoft.com/office/drawing/2014/main" id="{98EE4960-6ED7-49B4-BEEE-A96A0C83D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Guillotine executions device sketch Royalty Free Vector">
            <a:extLst>
              <a:ext uri="{FF2B5EF4-FFF2-40B4-BE49-F238E27FC236}">
                <a16:creationId xmlns:a16="http://schemas.microsoft.com/office/drawing/2014/main" id="{6AD525DE-2E2B-4403-8BB7-DE224894B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48" r="14848" b="9560"/>
          <a:stretch/>
        </p:blipFill>
        <p:spPr bwMode="auto">
          <a:xfrm>
            <a:off x="649075" y="2158073"/>
            <a:ext cx="2625335" cy="3880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pload.wikimedia.org/wikipedia/commons/thumb/7/...">
            <a:extLst>
              <a:ext uri="{FF2B5EF4-FFF2-40B4-BE49-F238E27FC236}">
                <a16:creationId xmlns:a16="http://schemas.microsoft.com/office/drawing/2014/main" id="{83DB2905-6D4B-4715-9243-0E3CCED4B4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630" b="-2"/>
          <a:stretch/>
        </p:blipFill>
        <p:spPr bwMode="auto">
          <a:xfrm>
            <a:off x="3470357" y="2159331"/>
            <a:ext cx="2625335" cy="38823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4B93695-7261-4E0D-98CE-8ADE315B2B0A}"/>
              </a:ext>
            </a:extLst>
          </p:cNvPr>
          <p:cNvSpPr>
            <a:spLocks noGrp="1"/>
          </p:cNvSpPr>
          <p:nvPr>
            <p:ph idx="1"/>
          </p:nvPr>
        </p:nvSpPr>
        <p:spPr>
          <a:xfrm>
            <a:off x="6325880" y="2160589"/>
            <a:ext cx="2948121" cy="3880773"/>
          </a:xfrm>
        </p:spPr>
        <p:txBody>
          <a:bodyPr>
            <a:normAutofit/>
          </a:bodyPr>
          <a:lstStyle/>
          <a:p>
            <a:pPr indent="-285750">
              <a:lnSpc>
                <a:spcPct val="90000"/>
              </a:lnSpc>
            </a:pPr>
            <a:r>
              <a:rPr lang="en-IN" sz="1500" dirty="0"/>
              <a:t>The period from 1793 to 1794 is referred to as the Reign of Terror.</a:t>
            </a:r>
          </a:p>
          <a:p>
            <a:pPr indent="-285750">
              <a:lnSpc>
                <a:spcPct val="90000"/>
              </a:lnSpc>
            </a:pPr>
            <a:r>
              <a:rPr lang="en-IN" sz="1500" dirty="0"/>
              <a:t>Robespierre followed a policy of severe control and punishment.</a:t>
            </a:r>
          </a:p>
          <a:p>
            <a:pPr indent="-285750">
              <a:lnSpc>
                <a:spcPct val="90000"/>
              </a:lnSpc>
            </a:pPr>
            <a:r>
              <a:rPr lang="en-IN" sz="1500" dirty="0"/>
              <a:t>Robespierre's government issued laws placing a maximum ceiling on wages and prices.</a:t>
            </a:r>
          </a:p>
          <a:p>
            <a:pPr indent="-285750">
              <a:lnSpc>
                <a:spcPct val="90000"/>
              </a:lnSpc>
            </a:pPr>
            <a:r>
              <a:rPr lang="en-IN" sz="1500" dirty="0"/>
              <a:t>Meat and bread were rationed.</a:t>
            </a:r>
          </a:p>
          <a:p>
            <a:pPr indent="-285750">
              <a:lnSpc>
                <a:spcPct val="90000"/>
              </a:lnSpc>
            </a:pPr>
            <a:r>
              <a:rPr lang="en-IN" sz="1500" dirty="0"/>
              <a:t>Equality was also sought to be practised through forms of speech and address.</a:t>
            </a:r>
          </a:p>
          <a:p>
            <a:pPr>
              <a:lnSpc>
                <a:spcPct val="90000"/>
              </a:lnSpc>
            </a:pPr>
            <a:endParaRPr lang="en-IN" sz="1500" dirty="0"/>
          </a:p>
        </p:txBody>
      </p:sp>
      <p:sp>
        <p:nvSpPr>
          <p:cNvPr id="7" name="TextBox 6">
            <a:extLst>
              <a:ext uri="{FF2B5EF4-FFF2-40B4-BE49-F238E27FC236}">
                <a16:creationId xmlns:a16="http://schemas.microsoft.com/office/drawing/2014/main" id="{0CB7DE30-6449-496B-998E-8CC6965F4AAE}"/>
              </a:ext>
            </a:extLst>
          </p:cNvPr>
          <p:cNvSpPr txBox="1"/>
          <p:nvPr/>
        </p:nvSpPr>
        <p:spPr>
          <a:xfrm>
            <a:off x="3470357" y="6041362"/>
            <a:ext cx="2763723" cy="369332"/>
          </a:xfrm>
          <a:prstGeom prst="rect">
            <a:avLst/>
          </a:prstGeom>
          <a:noFill/>
        </p:spPr>
        <p:txBody>
          <a:bodyPr wrap="square" rtlCol="0">
            <a:spAutoFit/>
          </a:bodyPr>
          <a:lstStyle/>
          <a:p>
            <a:r>
              <a:rPr lang="en-IN"/>
              <a:t>Maximilien Robespierre</a:t>
            </a:r>
            <a:endParaRPr lang="en-IN" dirty="0"/>
          </a:p>
        </p:txBody>
      </p:sp>
      <p:sp>
        <p:nvSpPr>
          <p:cNvPr id="8" name="TextBox 7">
            <a:extLst>
              <a:ext uri="{FF2B5EF4-FFF2-40B4-BE49-F238E27FC236}">
                <a16:creationId xmlns:a16="http://schemas.microsoft.com/office/drawing/2014/main" id="{79E3F139-9B07-4EFF-BE77-B0DAF67C3902}"/>
              </a:ext>
            </a:extLst>
          </p:cNvPr>
          <p:cNvSpPr txBox="1"/>
          <p:nvPr/>
        </p:nvSpPr>
        <p:spPr>
          <a:xfrm>
            <a:off x="1311774" y="5995427"/>
            <a:ext cx="2158583" cy="369332"/>
          </a:xfrm>
          <a:prstGeom prst="rect">
            <a:avLst/>
          </a:prstGeom>
          <a:noFill/>
        </p:spPr>
        <p:txBody>
          <a:bodyPr wrap="square" rtlCol="0">
            <a:spAutoFit/>
          </a:bodyPr>
          <a:lstStyle/>
          <a:p>
            <a:r>
              <a:rPr lang="en-IN" dirty="0"/>
              <a:t>Guillotine</a:t>
            </a:r>
          </a:p>
        </p:txBody>
      </p:sp>
    </p:spTree>
    <p:extLst>
      <p:ext uri="{BB962C8B-B14F-4D97-AF65-F5344CB8AC3E}">
        <p14:creationId xmlns:p14="http://schemas.microsoft.com/office/powerpoint/2010/main" val="281933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FAF5-A654-4C29-8229-101989AE7DE3}"/>
              </a:ext>
            </a:extLst>
          </p:cNvPr>
          <p:cNvSpPr>
            <a:spLocks noGrp="1"/>
          </p:cNvSpPr>
          <p:nvPr>
            <p:ph type="ctrTitle"/>
          </p:nvPr>
        </p:nvSpPr>
        <p:spPr>
          <a:xfrm>
            <a:off x="888088" y="63966"/>
            <a:ext cx="7766936" cy="1646302"/>
          </a:xfrm>
        </p:spPr>
        <p:txBody>
          <a:bodyPr/>
          <a:lstStyle/>
          <a:p>
            <a:r>
              <a:rPr lang="en-IN" dirty="0"/>
              <a:t>A Directory Rules France</a:t>
            </a:r>
          </a:p>
        </p:txBody>
      </p:sp>
      <p:sp>
        <p:nvSpPr>
          <p:cNvPr id="3" name="Subtitle 2">
            <a:extLst>
              <a:ext uri="{FF2B5EF4-FFF2-40B4-BE49-F238E27FC236}">
                <a16:creationId xmlns:a16="http://schemas.microsoft.com/office/drawing/2014/main" id="{1DEEBB84-C02D-4BA7-AB07-6B51273998B9}"/>
              </a:ext>
            </a:extLst>
          </p:cNvPr>
          <p:cNvSpPr>
            <a:spLocks noGrp="1"/>
          </p:cNvSpPr>
          <p:nvPr>
            <p:ph type="subTitle" idx="1"/>
          </p:nvPr>
        </p:nvSpPr>
        <p:spPr>
          <a:xfrm>
            <a:off x="156567" y="2332101"/>
            <a:ext cx="10548947" cy="2253967"/>
          </a:xfrm>
        </p:spPr>
        <p:txBody>
          <a:bodyPr vert="horz" lIns="91440" tIns="45720" rIns="91440" bIns="45720" rtlCol="0">
            <a:normAutofit lnSpcReduction="10000"/>
          </a:bodyPr>
          <a:lstStyle/>
          <a:p>
            <a:pPr marL="342900" indent="-342900" algn="l">
              <a:buChar char=""/>
            </a:pPr>
            <a:r>
              <a:rPr lang="en-IN" dirty="0">
                <a:solidFill>
                  <a:schemeClr val="tx1">
                    <a:lumMod val="75000"/>
                    <a:lumOff val="25000"/>
                  </a:schemeClr>
                </a:solidFill>
              </a:rPr>
              <a:t>The fall of the Jacobin government allowed the wealthier middle classes to seize power. </a:t>
            </a:r>
          </a:p>
          <a:p>
            <a:pPr marL="342900" indent="-342900" algn="l">
              <a:buChar char=""/>
            </a:pPr>
            <a:r>
              <a:rPr lang="en-IN" dirty="0">
                <a:solidFill>
                  <a:schemeClr val="tx1">
                    <a:lumMod val="75000"/>
                    <a:lumOff val="25000"/>
                  </a:schemeClr>
                </a:solidFill>
              </a:rPr>
              <a:t>New constitution Allowed two elected legislative councils these appointed a Directory, an executive made up of five members.</a:t>
            </a:r>
          </a:p>
          <a:p>
            <a:pPr marL="342900" indent="-342900" algn="l">
              <a:buChar char=""/>
            </a:pPr>
            <a:r>
              <a:rPr lang="en-IN" dirty="0">
                <a:solidFill>
                  <a:schemeClr val="tx1">
                    <a:lumMod val="75000"/>
                    <a:lumOff val="25000"/>
                  </a:schemeClr>
                </a:solidFill>
              </a:rPr>
              <a:t>However, the Directors often clashed with the legislative councils, who then sought to dismiss them. </a:t>
            </a:r>
          </a:p>
          <a:p>
            <a:pPr marL="342900" indent="-342900" algn="l">
              <a:buChar char=""/>
            </a:pPr>
            <a:r>
              <a:rPr lang="en-IN" dirty="0">
                <a:solidFill>
                  <a:schemeClr val="tx1">
                    <a:lumMod val="75000"/>
                    <a:lumOff val="25000"/>
                  </a:schemeClr>
                </a:solidFill>
              </a:rPr>
              <a:t>The political instability of the Directory paved the way for the rise of a military dictator, Napoleon Bonaparte.</a:t>
            </a:r>
          </a:p>
        </p:txBody>
      </p:sp>
    </p:spTree>
    <p:extLst>
      <p:ext uri="{BB962C8B-B14F-4D97-AF65-F5344CB8AC3E}">
        <p14:creationId xmlns:p14="http://schemas.microsoft.com/office/powerpoint/2010/main" val="386677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B7F286-1ABE-4536-A5E4-746B25C871CB}"/>
              </a:ext>
            </a:extLst>
          </p:cNvPr>
          <p:cNvSpPr>
            <a:spLocks noGrp="1"/>
          </p:cNvSpPr>
          <p:nvPr>
            <p:ph type="title"/>
          </p:nvPr>
        </p:nvSpPr>
        <p:spPr>
          <a:xfrm>
            <a:off x="643467" y="816638"/>
            <a:ext cx="3367359" cy="5224724"/>
          </a:xfrm>
        </p:spPr>
        <p:txBody>
          <a:bodyPr anchor="ctr">
            <a:normAutofit/>
          </a:bodyPr>
          <a:lstStyle/>
          <a:p>
            <a:r>
              <a:rPr lang="en-IN"/>
              <a:t>Did Women have a Revolution</a:t>
            </a:r>
            <a:endParaRPr lang="en-IN" dirty="0"/>
          </a:p>
        </p:txBody>
      </p:sp>
      <p:sp>
        <p:nvSpPr>
          <p:cNvPr id="46" name="Content Placeholder 2">
            <a:extLst>
              <a:ext uri="{FF2B5EF4-FFF2-40B4-BE49-F238E27FC236}">
                <a16:creationId xmlns:a16="http://schemas.microsoft.com/office/drawing/2014/main" id="{C7E703FC-007A-43A1-9A4C-4FE3288C2BFD}"/>
              </a:ext>
            </a:extLst>
          </p:cNvPr>
          <p:cNvSpPr>
            <a:spLocks noGrp="1"/>
          </p:cNvSpPr>
          <p:nvPr>
            <p:ph idx="1"/>
          </p:nvPr>
        </p:nvSpPr>
        <p:spPr>
          <a:xfrm>
            <a:off x="4654295" y="816638"/>
            <a:ext cx="4619706" cy="5224724"/>
          </a:xfrm>
        </p:spPr>
        <p:txBody>
          <a:bodyPr anchor="ctr">
            <a:normAutofit/>
          </a:bodyPr>
          <a:lstStyle/>
          <a:p>
            <a:pPr>
              <a:lnSpc>
                <a:spcPct val="90000"/>
              </a:lnSpc>
            </a:pPr>
            <a:r>
              <a:rPr lang="en-IN" sz="1400" dirty="0"/>
              <a:t>In the new constitution(1791) women were passive citizens only.</a:t>
            </a:r>
          </a:p>
          <a:p>
            <a:pPr>
              <a:lnSpc>
                <a:spcPct val="90000"/>
              </a:lnSpc>
            </a:pPr>
            <a:r>
              <a:rPr lang="en-IN" sz="1400" dirty="0"/>
              <a:t>They started political clubs and news papers</a:t>
            </a:r>
          </a:p>
          <a:p>
            <a:pPr>
              <a:lnSpc>
                <a:spcPct val="90000"/>
              </a:lnSpc>
            </a:pPr>
            <a:r>
              <a:rPr lang="en-IN" sz="1400" dirty="0"/>
              <a:t>The Society of Revolutionary and Republican Women was the most famous of them. </a:t>
            </a:r>
          </a:p>
          <a:p>
            <a:pPr>
              <a:lnSpc>
                <a:spcPct val="90000"/>
              </a:lnSpc>
            </a:pPr>
            <a:r>
              <a:rPr lang="en-IN" sz="1400" dirty="0"/>
              <a:t>Their main demand was same political rights as men.</a:t>
            </a:r>
          </a:p>
          <a:p>
            <a:pPr>
              <a:lnSpc>
                <a:spcPct val="90000"/>
              </a:lnSpc>
            </a:pPr>
            <a:r>
              <a:rPr lang="en-IN" sz="1400" dirty="0"/>
              <a:t>They demanded the right to vote, to be elected to the Assembly and to hold political offices.</a:t>
            </a:r>
          </a:p>
          <a:p>
            <a:pPr>
              <a:lnSpc>
                <a:spcPct val="90000"/>
              </a:lnSpc>
            </a:pPr>
            <a:r>
              <a:rPr lang="en-IN" sz="1400" dirty="0"/>
              <a:t>Revolutionary government did introduce laws that helped improve the lives of women. </a:t>
            </a:r>
          </a:p>
          <a:p>
            <a:pPr>
              <a:lnSpc>
                <a:spcPct val="90000"/>
              </a:lnSpc>
            </a:pPr>
            <a:r>
              <a:rPr lang="en-IN" sz="1400" dirty="0"/>
              <a:t>Creation of state schools, schooling was made compulsory for all girls. </a:t>
            </a:r>
          </a:p>
          <a:p>
            <a:pPr>
              <a:lnSpc>
                <a:spcPct val="90000"/>
              </a:lnSpc>
            </a:pPr>
            <a:r>
              <a:rPr lang="en-IN" sz="1400" dirty="0"/>
              <a:t>Their fathers could no longer force them into marriage against their will.</a:t>
            </a:r>
          </a:p>
          <a:p>
            <a:pPr>
              <a:lnSpc>
                <a:spcPct val="90000"/>
              </a:lnSpc>
            </a:pPr>
            <a:r>
              <a:rPr lang="en-IN" sz="1400" dirty="0"/>
              <a:t>Marriage was made into a contract entered into freely and registered under civil law. </a:t>
            </a:r>
          </a:p>
          <a:p>
            <a:pPr>
              <a:lnSpc>
                <a:spcPct val="90000"/>
              </a:lnSpc>
            </a:pPr>
            <a:r>
              <a:rPr lang="en-IN" sz="1400" dirty="0"/>
              <a:t>Divorce was made legal.</a:t>
            </a:r>
          </a:p>
          <a:p>
            <a:pPr>
              <a:lnSpc>
                <a:spcPct val="90000"/>
              </a:lnSpc>
            </a:pPr>
            <a:r>
              <a:rPr lang="en-IN" sz="1400" dirty="0"/>
              <a:t>Women could now train for jobs, could become artists or run small businesses. </a:t>
            </a:r>
          </a:p>
        </p:txBody>
      </p:sp>
    </p:spTree>
    <p:extLst>
      <p:ext uri="{BB962C8B-B14F-4D97-AF65-F5344CB8AC3E}">
        <p14:creationId xmlns:p14="http://schemas.microsoft.com/office/powerpoint/2010/main" val="171317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90E3-05C9-4D0B-9495-E79D0C6D6B1F}"/>
              </a:ext>
            </a:extLst>
          </p:cNvPr>
          <p:cNvSpPr>
            <a:spLocks noGrp="1"/>
          </p:cNvSpPr>
          <p:nvPr>
            <p:ph type="ctrTitle"/>
          </p:nvPr>
        </p:nvSpPr>
        <p:spPr>
          <a:xfrm>
            <a:off x="1127239" y="435057"/>
            <a:ext cx="7766936" cy="1646302"/>
          </a:xfrm>
        </p:spPr>
        <p:txBody>
          <a:bodyPr/>
          <a:lstStyle/>
          <a:p>
            <a:pPr algn="l"/>
            <a:r>
              <a:rPr lang="en-IN" b="1" dirty="0">
                <a:solidFill>
                  <a:schemeClr val="accent1">
                    <a:lumMod val="50000"/>
                  </a:schemeClr>
                </a:solidFill>
              </a:rPr>
              <a:t>The life of a revolutionary woman </a:t>
            </a:r>
            <a:endParaRPr lang="en-IN" dirty="0">
              <a:solidFill>
                <a:schemeClr val="accent1">
                  <a:lumMod val="50000"/>
                </a:schemeClr>
              </a:solidFill>
            </a:endParaRPr>
          </a:p>
        </p:txBody>
      </p:sp>
      <p:sp>
        <p:nvSpPr>
          <p:cNvPr id="3" name="Subtitle 2">
            <a:extLst>
              <a:ext uri="{FF2B5EF4-FFF2-40B4-BE49-F238E27FC236}">
                <a16:creationId xmlns:a16="http://schemas.microsoft.com/office/drawing/2014/main" id="{015C0468-4283-4179-B250-D91A85C2B7DA}"/>
              </a:ext>
            </a:extLst>
          </p:cNvPr>
          <p:cNvSpPr>
            <a:spLocks noGrp="1"/>
          </p:cNvSpPr>
          <p:nvPr>
            <p:ph type="subTitle" idx="1"/>
          </p:nvPr>
        </p:nvSpPr>
        <p:spPr>
          <a:xfrm>
            <a:off x="-378004" y="1972279"/>
            <a:ext cx="7766936" cy="1096899"/>
          </a:xfrm>
        </p:spPr>
        <p:txBody>
          <a:bodyPr>
            <a:normAutofit/>
          </a:bodyPr>
          <a:lstStyle/>
          <a:p>
            <a:pPr algn="ctr"/>
            <a:r>
              <a:rPr lang="en-IN" sz="2400" b="1" dirty="0" err="1">
                <a:solidFill>
                  <a:schemeClr val="accent1">
                    <a:lumMod val="75000"/>
                  </a:schemeClr>
                </a:solidFill>
              </a:rPr>
              <a:t>Olympe</a:t>
            </a:r>
            <a:r>
              <a:rPr lang="en-IN" sz="2400" b="1" dirty="0">
                <a:solidFill>
                  <a:schemeClr val="accent1">
                    <a:lumMod val="75000"/>
                  </a:schemeClr>
                </a:solidFill>
              </a:rPr>
              <a:t> de Gouges(1748-1793)</a:t>
            </a:r>
            <a:endParaRPr lang="en-IN" sz="2400" dirty="0">
              <a:solidFill>
                <a:schemeClr val="accent1">
                  <a:lumMod val="75000"/>
                </a:schemeClr>
              </a:solidFill>
            </a:endParaRPr>
          </a:p>
        </p:txBody>
      </p:sp>
      <p:pic>
        <p:nvPicPr>
          <p:cNvPr id="4" name="Content Placeholder 6">
            <a:extLst>
              <a:ext uri="{FF2B5EF4-FFF2-40B4-BE49-F238E27FC236}">
                <a16:creationId xmlns:a16="http://schemas.microsoft.com/office/drawing/2014/main" id="{FA0B03F7-15C1-4076-AD04-84A3E2774B61}"/>
              </a:ext>
            </a:extLst>
          </p:cNvPr>
          <p:cNvPicPr>
            <a:picLocks noChangeAspect="1"/>
          </p:cNvPicPr>
          <p:nvPr/>
        </p:nvPicPr>
        <p:blipFill rotWithShape="1">
          <a:blip r:embed="rId2"/>
          <a:srcRect l="73964" t="12660" r="5132" b="10238"/>
          <a:stretch/>
        </p:blipFill>
        <p:spPr>
          <a:xfrm>
            <a:off x="6812157" y="2267509"/>
            <a:ext cx="2082018" cy="3263705"/>
          </a:xfrm>
          <a:prstGeom prst="rect">
            <a:avLst/>
          </a:prstGeom>
        </p:spPr>
      </p:pic>
      <p:sp>
        <p:nvSpPr>
          <p:cNvPr id="5" name="TextBox 4">
            <a:extLst>
              <a:ext uri="{FF2B5EF4-FFF2-40B4-BE49-F238E27FC236}">
                <a16:creationId xmlns:a16="http://schemas.microsoft.com/office/drawing/2014/main" id="{079274A5-DD95-4560-85FC-6A4097B4CC93}"/>
              </a:ext>
            </a:extLst>
          </p:cNvPr>
          <p:cNvSpPr txBox="1"/>
          <p:nvPr/>
        </p:nvSpPr>
        <p:spPr>
          <a:xfrm>
            <a:off x="973772" y="2716795"/>
            <a:ext cx="5427028" cy="1754326"/>
          </a:xfrm>
          <a:prstGeom prst="rect">
            <a:avLst/>
          </a:prstGeom>
          <a:noFill/>
        </p:spPr>
        <p:txBody>
          <a:bodyPr wrap="square" rtlCol="0">
            <a:spAutoFit/>
          </a:bodyPr>
          <a:lstStyle/>
          <a:p>
            <a:r>
              <a:rPr lang="en-IN" dirty="0"/>
              <a:t>She protested against the Constitution and the Declaration of Rights of Man and Citizen as they excluded women from basic rights that each human being was entitled to. So, in 1791, she wrote a </a:t>
            </a:r>
            <a:r>
              <a:rPr lang="en-IN" i="1" dirty="0"/>
              <a:t>Declaration of the Rights of Woman and Citizen</a:t>
            </a:r>
            <a:endParaRPr lang="en-IN" dirty="0"/>
          </a:p>
        </p:txBody>
      </p:sp>
    </p:spTree>
    <p:extLst>
      <p:ext uri="{BB962C8B-B14F-4D97-AF65-F5344CB8AC3E}">
        <p14:creationId xmlns:p14="http://schemas.microsoft.com/office/powerpoint/2010/main" val="304065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15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4" name="Straight Connector 15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Isosceles Triangle 15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16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Isosceles Triangle 16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65" name="Rectangle 16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7" name="Rectangle 16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7" name="Isosceles Triangle 17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1" name="Isosceles Triangle 18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3" name="Freeform: Shape 18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93EF23-0CF6-4E3C-A647-9332050595FF}"/>
              </a:ext>
            </a:extLst>
          </p:cNvPr>
          <p:cNvSpPr>
            <a:spLocks noGrp="1"/>
          </p:cNvSpPr>
          <p:nvPr>
            <p:ph type="ctrTitle"/>
          </p:nvPr>
        </p:nvSpPr>
        <p:spPr>
          <a:xfrm>
            <a:off x="7230733" y="335585"/>
            <a:ext cx="4512989" cy="2227730"/>
          </a:xfrm>
        </p:spPr>
        <p:txBody>
          <a:bodyPr vert="horz" lIns="91440" tIns="45720" rIns="91440" bIns="45720" rtlCol="0" anchor="ctr">
            <a:normAutofit/>
          </a:bodyPr>
          <a:lstStyle/>
          <a:p>
            <a:pPr algn="l"/>
            <a:r>
              <a:rPr lang="en-US" sz="3600" dirty="0">
                <a:solidFill>
                  <a:srgbClr val="FFFFFF"/>
                </a:solidFill>
              </a:rPr>
              <a:t>The Abolition of Slavery</a:t>
            </a:r>
          </a:p>
        </p:txBody>
      </p:sp>
      <p:pic>
        <p:nvPicPr>
          <p:cNvPr id="1026" name="Picture 2" descr="Triangular trade - Wikipedia">
            <a:extLst>
              <a:ext uri="{FF2B5EF4-FFF2-40B4-BE49-F238E27FC236}">
                <a16:creationId xmlns:a16="http://schemas.microsoft.com/office/drawing/2014/main" id="{09B2385A-22B8-477E-99C3-9879F71011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195754"/>
            <a:ext cx="3856774" cy="430471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730474B-413C-44F8-866A-ED982CAF07E9}"/>
              </a:ext>
            </a:extLst>
          </p:cNvPr>
          <p:cNvSpPr>
            <a:spLocks noGrp="1"/>
          </p:cNvSpPr>
          <p:nvPr>
            <p:ph type="subTitle" idx="1"/>
          </p:nvPr>
        </p:nvSpPr>
        <p:spPr>
          <a:xfrm>
            <a:off x="7098736" y="2321168"/>
            <a:ext cx="5090087" cy="4276579"/>
          </a:xfrm>
        </p:spPr>
        <p:txBody>
          <a:bodyPr vert="horz" lIns="91440" tIns="45720" rIns="91440" bIns="45720" rtlCol="0" anchor="t">
            <a:normAutofit/>
          </a:bodyPr>
          <a:lstStyle/>
          <a:p>
            <a:pPr marL="342900" indent="-342900" algn="l">
              <a:lnSpc>
                <a:spcPct val="90000"/>
              </a:lnSpc>
              <a:buFont typeface="Wingdings 3" charset="2"/>
              <a:buChar char=""/>
            </a:pPr>
            <a:r>
              <a:rPr lang="en-US" sz="1400" dirty="0">
                <a:solidFill>
                  <a:srgbClr val="FFFFFF"/>
                </a:solidFill>
              </a:rPr>
              <a:t>One of the most revolutionary social reforms of the Jacobin regime was the abolition of slavery in the French colonies. </a:t>
            </a:r>
          </a:p>
          <a:p>
            <a:pPr marL="342900" indent="-342900" algn="l">
              <a:lnSpc>
                <a:spcPct val="90000"/>
              </a:lnSpc>
              <a:buFont typeface="Wingdings 3" charset="2"/>
              <a:buChar char=""/>
            </a:pPr>
            <a:r>
              <a:rPr lang="en-US" sz="1400" dirty="0">
                <a:solidFill>
                  <a:srgbClr val="FFFFFF"/>
                </a:solidFill>
              </a:rPr>
              <a:t>Triangular slave trade between Europe, Africa and the Americas. </a:t>
            </a:r>
          </a:p>
          <a:p>
            <a:pPr marL="342900" indent="-342900" algn="l">
              <a:lnSpc>
                <a:spcPct val="90000"/>
              </a:lnSpc>
              <a:buFont typeface="Wingdings 3" charset="2"/>
              <a:buChar char=""/>
            </a:pPr>
            <a:r>
              <a:rPr lang="en-US" sz="1400" dirty="0">
                <a:solidFill>
                  <a:srgbClr val="FFFFFF"/>
                </a:solidFill>
              </a:rPr>
              <a:t>The slave trade began in the seventeenth century. French merchants sailed from the ports of Bordeaux or Nantes to the African coast, where they bought slaves from local chieftains</a:t>
            </a:r>
          </a:p>
          <a:p>
            <a:pPr marL="342900" indent="-342900" algn="l">
              <a:lnSpc>
                <a:spcPct val="90000"/>
              </a:lnSpc>
              <a:buFont typeface="Wingdings 3" charset="2"/>
              <a:buChar char=""/>
            </a:pPr>
            <a:r>
              <a:rPr lang="en-US" sz="1400" dirty="0">
                <a:solidFill>
                  <a:srgbClr val="FFFFFF"/>
                </a:solidFill>
              </a:rPr>
              <a:t>The exploitation of slave </a:t>
            </a:r>
            <a:r>
              <a:rPr lang="en-US" sz="1400" dirty="0" err="1">
                <a:solidFill>
                  <a:srgbClr val="FFFFFF"/>
                </a:solidFill>
              </a:rPr>
              <a:t>labour</a:t>
            </a:r>
            <a:r>
              <a:rPr lang="en-US" sz="1400" dirty="0">
                <a:solidFill>
                  <a:srgbClr val="FFFFFF"/>
                </a:solidFill>
              </a:rPr>
              <a:t> made it possible to meet the growing demand in European markets for sugar, coffee, and indigo. </a:t>
            </a:r>
          </a:p>
          <a:p>
            <a:pPr marL="342900" indent="-342900" algn="l">
              <a:lnSpc>
                <a:spcPct val="90000"/>
              </a:lnSpc>
              <a:buFont typeface="Wingdings 3" charset="2"/>
              <a:buChar char=""/>
            </a:pPr>
            <a:r>
              <a:rPr lang="en-US" sz="1400" dirty="0">
                <a:solidFill>
                  <a:srgbClr val="FFFFFF"/>
                </a:solidFill>
              </a:rPr>
              <a:t>The Abolition of Slavery was finally the Convention which in 1794 legislated to free all slaves in the French overseas possessions.</a:t>
            </a:r>
          </a:p>
          <a:p>
            <a:pPr marL="342900" indent="-342900" algn="l">
              <a:lnSpc>
                <a:spcPct val="90000"/>
              </a:lnSpc>
              <a:buFont typeface="Wingdings 3" charset="2"/>
              <a:buChar char=""/>
            </a:pPr>
            <a:r>
              <a:rPr lang="en-US" sz="1400" dirty="0">
                <a:solidFill>
                  <a:srgbClr val="FFFFFF"/>
                </a:solidFill>
              </a:rPr>
              <a:t>However Napoleon reintroduced slavery.</a:t>
            </a:r>
          </a:p>
          <a:p>
            <a:pPr marL="342900" indent="-342900" algn="l">
              <a:lnSpc>
                <a:spcPct val="90000"/>
              </a:lnSpc>
              <a:buFont typeface="Wingdings 3" charset="2"/>
              <a:buChar char=""/>
            </a:pPr>
            <a:r>
              <a:rPr lang="en-US" sz="1400" dirty="0">
                <a:solidFill>
                  <a:srgbClr val="FFFFFF"/>
                </a:solidFill>
              </a:rPr>
              <a:t>Slavery was finally abolished in French colonies in 1848.</a:t>
            </a:r>
          </a:p>
        </p:txBody>
      </p:sp>
    </p:spTree>
    <p:extLst>
      <p:ext uri="{BB962C8B-B14F-4D97-AF65-F5344CB8AC3E}">
        <p14:creationId xmlns:p14="http://schemas.microsoft.com/office/powerpoint/2010/main" val="3141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168E3C0-C294-42FA-BEB3-6DAFB9B6E43F}"/>
              </a:ext>
            </a:extLst>
          </p:cNvPr>
          <p:cNvSpPr>
            <a:spLocks noGrp="1"/>
          </p:cNvSpPr>
          <p:nvPr>
            <p:ph type="title"/>
          </p:nvPr>
        </p:nvSpPr>
        <p:spPr>
          <a:xfrm>
            <a:off x="673754" y="643467"/>
            <a:ext cx="4203045" cy="1375608"/>
          </a:xfrm>
        </p:spPr>
        <p:txBody>
          <a:bodyPr anchor="ctr">
            <a:normAutofit/>
          </a:bodyPr>
          <a:lstStyle/>
          <a:p>
            <a:r>
              <a:rPr lang="en-IN">
                <a:solidFill>
                  <a:schemeClr val="bg1"/>
                </a:solidFill>
              </a:rPr>
              <a:t>The Revolution and Everyday Life</a:t>
            </a:r>
          </a:p>
        </p:txBody>
      </p:sp>
      <p:sp>
        <p:nvSpPr>
          <p:cNvPr id="3" name="Content Placeholder 2">
            <a:extLst>
              <a:ext uri="{FF2B5EF4-FFF2-40B4-BE49-F238E27FC236}">
                <a16:creationId xmlns:a16="http://schemas.microsoft.com/office/drawing/2014/main" id="{68C965C6-1DDA-4855-8D5C-F6306D519268}"/>
              </a:ext>
            </a:extLst>
          </p:cNvPr>
          <p:cNvSpPr>
            <a:spLocks noGrp="1"/>
          </p:cNvSpPr>
          <p:nvPr>
            <p:ph idx="1"/>
          </p:nvPr>
        </p:nvSpPr>
        <p:spPr>
          <a:xfrm>
            <a:off x="673754" y="2160590"/>
            <a:ext cx="3973943" cy="3440110"/>
          </a:xfrm>
        </p:spPr>
        <p:txBody>
          <a:bodyPr>
            <a:normAutofit/>
          </a:bodyPr>
          <a:lstStyle/>
          <a:p>
            <a:pPr>
              <a:lnSpc>
                <a:spcPct val="90000"/>
              </a:lnSpc>
            </a:pPr>
            <a:r>
              <a:rPr lang="en-IN" sz="1300" dirty="0">
                <a:solidFill>
                  <a:schemeClr val="bg1"/>
                </a:solidFill>
              </a:rPr>
              <a:t>The revolutionary governments took it upon themselves to pass laws that would translate the ideals of liberty and equality into everyday practice.</a:t>
            </a:r>
          </a:p>
          <a:p>
            <a:pPr>
              <a:lnSpc>
                <a:spcPct val="90000"/>
              </a:lnSpc>
            </a:pPr>
            <a:r>
              <a:rPr lang="en-IN" sz="1300" dirty="0">
                <a:solidFill>
                  <a:schemeClr val="bg1"/>
                </a:solidFill>
              </a:rPr>
              <a:t>One important law that came into effect soon after the storming of the Bastille in the summer of 1789 was the abolition of censorship.</a:t>
            </a:r>
          </a:p>
          <a:p>
            <a:pPr>
              <a:lnSpc>
                <a:spcPct val="90000"/>
              </a:lnSpc>
            </a:pPr>
            <a:r>
              <a:rPr lang="en-IN" sz="1300" dirty="0">
                <a:solidFill>
                  <a:schemeClr val="bg1"/>
                </a:solidFill>
              </a:rPr>
              <a:t>In the Old Regime all written material and cultural activities ñ books, newspapers, plays ñ could be published or performed only after they had been approved by the censors of the king.</a:t>
            </a:r>
          </a:p>
          <a:p>
            <a:pPr>
              <a:lnSpc>
                <a:spcPct val="90000"/>
              </a:lnSpc>
            </a:pPr>
            <a:r>
              <a:rPr lang="en-IN" sz="1300" dirty="0">
                <a:solidFill>
                  <a:schemeClr val="bg1"/>
                </a:solidFill>
              </a:rPr>
              <a:t>Now the Declaration of the Rights of Man and Citizen proclaimed freedom of speech and expression to be a natural right. </a:t>
            </a:r>
          </a:p>
        </p:txBody>
      </p:sp>
      <p:pic>
        <p:nvPicPr>
          <p:cNvPr id="6" name="Picture 5">
            <a:extLst>
              <a:ext uri="{FF2B5EF4-FFF2-40B4-BE49-F238E27FC236}">
                <a16:creationId xmlns:a16="http://schemas.microsoft.com/office/drawing/2014/main" id="{BB312374-1BFB-4588-8AEE-B5C4FCD408FC}"/>
              </a:ext>
            </a:extLst>
          </p:cNvPr>
          <p:cNvPicPr>
            <a:picLocks noChangeAspect="1"/>
          </p:cNvPicPr>
          <p:nvPr/>
        </p:nvPicPr>
        <p:blipFill>
          <a:blip r:embed="rId2"/>
          <a:stretch>
            <a:fillRect/>
          </a:stretch>
        </p:blipFill>
        <p:spPr>
          <a:xfrm>
            <a:off x="6096001" y="1898981"/>
            <a:ext cx="5143500" cy="3047523"/>
          </a:xfrm>
          <a:prstGeom prst="rect">
            <a:avLst/>
          </a:prstGeom>
        </p:spPr>
      </p:pic>
      <p:sp>
        <p:nvSpPr>
          <p:cNvPr id="48" name="Isosceles Triangle 4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6618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apoleon Bonaparte - Biography, Facts &amp; Death - HISTORY">
            <a:extLst>
              <a:ext uri="{FF2B5EF4-FFF2-40B4-BE49-F238E27FC236}">
                <a16:creationId xmlns:a16="http://schemas.microsoft.com/office/drawing/2014/main" id="{EA23E5D2-6B01-4F79-A4E0-C61A886AEB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0" r="-2" b="10861"/>
          <a:stretch/>
        </p:blipFill>
        <p:spPr bwMode="auto">
          <a:xfrm>
            <a:off x="4297989"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8C3C03-B02E-4961-B49B-1FBC0E18B489}"/>
              </a:ext>
            </a:extLst>
          </p:cNvPr>
          <p:cNvSpPr>
            <a:spLocks noGrp="1"/>
          </p:cNvSpPr>
          <p:nvPr>
            <p:ph type="title"/>
          </p:nvPr>
        </p:nvSpPr>
        <p:spPr>
          <a:xfrm>
            <a:off x="606994" y="173501"/>
            <a:ext cx="3880599" cy="1320800"/>
          </a:xfrm>
        </p:spPr>
        <p:txBody>
          <a:bodyPr>
            <a:normAutofit/>
          </a:bodyPr>
          <a:lstStyle/>
          <a:p>
            <a:r>
              <a:rPr lang="en-IN" sz="3300" dirty="0"/>
              <a:t>Raise of Napoleon Bonaparte</a:t>
            </a:r>
          </a:p>
        </p:txBody>
      </p:sp>
      <p:sp>
        <p:nvSpPr>
          <p:cNvPr id="3" name="Content Placeholder 2">
            <a:extLst>
              <a:ext uri="{FF2B5EF4-FFF2-40B4-BE49-F238E27FC236}">
                <a16:creationId xmlns:a16="http://schemas.microsoft.com/office/drawing/2014/main" id="{60A2A8AD-F90B-4DE5-B0BB-659E54CFDE6D}"/>
              </a:ext>
            </a:extLst>
          </p:cNvPr>
          <p:cNvSpPr>
            <a:spLocks noGrp="1"/>
          </p:cNvSpPr>
          <p:nvPr>
            <p:ph idx="1"/>
          </p:nvPr>
        </p:nvSpPr>
        <p:spPr>
          <a:xfrm>
            <a:off x="0" y="1395827"/>
            <a:ext cx="5430129" cy="4927599"/>
          </a:xfrm>
        </p:spPr>
        <p:txBody>
          <a:bodyPr>
            <a:normAutofit/>
          </a:bodyPr>
          <a:lstStyle/>
          <a:p>
            <a:pPr>
              <a:lnSpc>
                <a:spcPct val="90000"/>
              </a:lnSpc>
            </a:pPr>
            <a:r>
              <a:rPr lang="en-IN" sz="1400" dirty="0"/>
              <a:t>In 1804, Napoleon Bonaparte crowned himself Emperor of France</a:t>
            </a:r>
          </a:p>
          <a:p>
            <a:pPr>
              <a:lnSpc>
                <a:spcPct val="90000"/>
              </a:lnSpc>
            </a:pPr>
            <a:r>
              <a:rPr lang="en-IN" sz="1400" dirty="0"/>
              <a:t>He conquered neighbouring European countries.</a:t>
            </a:r>
          </a:p>
          <a:p>
            <a:pPr>
              <a:lnSpc>
                <a:spcPct val="90000"/>
              </a:lnSpc>
            </a:pPr>
            <a:r>
              <a:rPr lang="en-IN" sz="1400" dirty="0"/>
              <a:t>Napoleon saw his role as a moderniser of Europe. </a:t>
            </a:r>
          </a:p>
          <a:p>
            <a:pPr>
              <a:lnSpc>
                <a:spcPct val="90000"/>
              </a:lnSpc>
            </a:pPr>
            <a:r>
              <a:rPr lang="en-IN" sz="1400" dirty="0"/>
              <a:t>He introduced many laws such as the protection of private property and a uniform system of weights and measures provided by the decimal system. </a:t>
            </a:r>
          </a:p>
          <a:p>
            <a:pPr>
              <a:lnSpc>
                <a:spcPct val="90000"/>
              </a:lnSpc>
            </a:pPr>
            <a:r>
              <a:rPr lang="en-IN" sz="1400" dirty="0"/>
              <a:t>He was finally defeated at Waterloo in 1815. </a:t>
            </a:r>
          </a:p>
          <a:p>
            <a:pPr>
              <a:lnSpc>
                <a:spcPct val="90000"/>
              </a:lnSpc>
            </a:pPr>
            <a:r>
              <a:rPr lang="en-IN" sz="1400" dirty="0"/>
              <a:t>The ideas of liberty and democratic rights were the most important legacy of the French Revolution. </a:t>
            </a:r>
          </a:p>
          <a:p>
            <a:pPr>
              <a:lnSpc>
                <a:spcPct val="90000"/>
              </a:lnSpc>
            </a:pPr>
            <a:r>
              <a:rPr lang="en-IN" sz="1400" dirty="0"/>
              <a:t>These spread from France to the rest of Europe during the nineteenth century, where feudal systems were abolished. Colonised peoples reworked the idea of freedom from bondage into their movements to create a sovereign nation state. </a:t>
            </a:r>
            <a:r>
              <a:rPr lang="en-IN" sz="1400" dirty="0" err="1"/>
              <a:t>Tipu</a:t>
            </a:r>
            <a:r>
              <a:rPr lang="en-IN" sz="1400" dirty="0"/>
              <a:t> Sultan and </a:t>
            </a:r>
            <a:r>
              <a:rPr lang="en-IN" sz="1400" dirty="0" err="1"/>
              <a:t>Rammohan</a:t>
            </a:r>
            <a:r>
              <a:rPr lang="en-IN" sz="1400" dirty="0"/>
              <a:t> Roy are two examples of individuals who responded to the ideas coming from revolutionary France.</a:t>
            </a:r>
          </a:p>
        </p:txBody>
      </p:sp>
      <p:cxnSp>
        <p:nvCxnSpPr>
          <p:cNvPr id="2052" name="Straight Connector 13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4292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1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1"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Shape 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E17ED1-C017-4104-BDBD-71FD3705BAFD}"/>
              </a:ext>
            </a:extLst>
          </p:cNvPr>
          <p:cNvSpPr>
            <a:spLocks noGrp="1"/>
          </p:cNvSpPr>
          <p:nvPr>
            <p:ph type="ctrTitle"/>
          </p:nvPr>
        </p:nvSpPr>
        <p:spPr>
          <a:xfrm>
            <a:off x="7161809" y="187557"/>
            <a:ext cx="4512989" cy="1641243"/>
          </a:xfrm>
        </p:spPr>
        <p:txBody>
          <a:bodyPr vert="horz" lIns="91440" tIns="45720" rIns="91440" bIns="45720" rtlCol="0" anchor="ctr">
            <a:normAutofit/>
          </a:bodyPr>
          <a:lstStyle/>
          <a:p>
            <a:pPr algn="l"/>
            <a:r>
              <a:rPr lang="en-US" sz="3600" dirty="0">
                <a:solidFill>
                  <a:srgbClr val="FFFFFF"/>
                </a:solidFill>
              </a:rPr>
              <a:t>Assignment</a:t>
            </a:r>
          </a:p>
        </p:txBody>
      </p:sp>
      <p:pic>
        <p:nvPicPr>
          <p:cNvPr id="7" name="Graphic 6" descr="Pencil">
            <a:extLst>
              <a:ext uri="{FF2B5EF4-FFF2-40B4-BE49-F238E27FC236}">
                <a16:creationId xmlns:a16="http://schemas.microsoft.com/office/drawing/2014/main" id="{2606342B-25B6-4ADF-8B58-BB37C3BB24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Subtitle 2">
            <a:extLst>
              <a:ext uri="{FF2B5EF4-FFF2-40B4-BE49-F238E27FC236}">
                <a16:creationId xmlns:a16="http://schemas.microsoft.com/office/drawing/2014/main" id="{654F0AA3-8EBA-4E44-8236-20EBA84A0060}"/>
              </a:ext>
            </a:extLst>
          </p:cNvPr>
          <p:cNvSpPr>
            <a:spLocks noGrp="1"/>
          </p:cNvSpPr>
          <p:nvPr>
            <p:ph type="subTitle" idx="1"/>
          </p:nvPr>
        </p:nvSpPr>
        <p:spPr>
          <a:xfrm>
            <a:off x="7098737" y="1406769"/>
            <a:ext cx="4595976" cy="4748498"/>
          </a:xfrm>
        </p:spPr>
        <p:txBody>
          <a:bodyPr vert="horz" lIns="91440" tIns="45720" rIns="91440" bIns="45720" rtlCol="0" anchor="t">
            <a:normAutofit/>
          </a:bodyPr>
          <a:lstStyle/>
          <a:p>
            <a:pPr algn="l">
              <a:buFont typeface="Wingdings 3" charset="2"/>
              <a:buChar char=""/>
            </a:pPr>
            <a:r>
              <a:rPr lang="en-US" dirty="0">
                <a:solidFill>
                  <a:srgbClr val="FFFFFF"/>
                </a:solidFill>
              </a:rPr>
              <a:t>Describe the circumstances leading to the outbreak of revolutionary protest in France.</a:t>
            </a:r>
          </a:p>
          <a:p>
            <a:pPr algn="l">
              <a:buFont typeface="Wingdings 3" charset="2"/>
              <a:buChar char=""/>
            </a:pPr>
            <a:r>
              <a:rPr lang="en-US" dirty="0">
                <a:solidFill>
                  <a:srgbClr val="FFFFFF"/>
                </a:solidFill>
              </a:rPr>
              <a:t>Draw up a list of democratic rights we enjoy today whose origins could be traced to the French Revolution.</a:t>
            </a:r>
          </a:p>
          <a:p>
            <a:pPr algn="l">
              <a:buFont typeface="Wingdings 3" charset="2"/>
              <a:buChar char=""/>
            </a:pPr>
            <a:r>
              <a:rPr lang="en-US" dirty="0">
                <a:solidFill>
                  <a:srgbClr val="FFFFFF"/>
                </a:solidFill>
              </a:rPr>
              <a:t>How would you explain the rise of Napoleon?</a:t>
            </a:r>
          </a:p>
          <a:p>
            <a:pPr algn="l">
              <a:buFont typeface="Wingdings 3" charset="2"/>
              <a:buChar char=""/>
            </a:pPr>
            <a:r>
              <a:rPr lang="en-US" dirty="0">
                <a:solidFill>
                  <a:srgbClr val="FFFFFF"/>
                </a:solidFill>
              </a:rPr>
              <a:t>On the given outline map of France locate the following places. A)Paris B)Bordeaux C)</a:t>
            </a:r>
            <a:r>
              <a:rPr lang="en-US" dirty="0" err="1">
                <a:solidFill>
                  <a:srgbClr val="FFFFFF"/>
                </a:solidFill>
              </a:rPr>
              <a:t>Marscilles</a:t>
            </a:r>
            <a:r>
              <a:rPr lang="en-US" dirty="0">
                <a:solidFill>
                  <a:srgbClr val="FFFFFF"/>
                </a:solidFill>
              </a:rPr>
              <a:t> D)Nantes</a:t>
            </a:r>
          </a:p>
        </p:txBody>
      </p:sp>
    </p:spTree>
    <p:extLst>
      <p:ext uri="{BB962C8B-B14F-4D97-AF65-F5344CB8AC3E}">
        <p14:creationId xmlns:p14="http://schemas.microsoft.com/office/powerpoint/2010/main" val="1036267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2">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B47F3-7B55-48E7-8902-FA0E4170BA1C}"/>
              </a:ext>
            </a:extLst>
          </p:cNvPr>
          <p:cNvSpPr>
            <a:spLocks noGrp="1"/>
          </p:cNvSpPr>
          <p:nvPr>
            <p:ph type="ctrTitle"/>
          </p:nvPr>
        </p:nvSpPr>
        <p:spPr>
          <a:xfrm>
            <a:off x="4419136" y="1020871"/>
            <a:ext cx="6960759" cy="2849671"/>
          </a:xfrm>
        </p:spPr>
        <p:txBody>
          <a:bodyPr>
            <a:normAutofit/>
          </a:bodyPr>
          <a:lstStyle/>
          <a:p>
            <a:pPr algn="l"/>
            <a:r>
              <a:rPr lang="en-IN" sz="6000">
                <a:solidFill>
                  <a:srgbClr val="FFFFFF"/>
                </a:solidFill>
              </a:rPr>
              <a:t>Thank you</a:t>
            </a:r>
          </a:p>
        </p:txBody>
      </p:sp>
      <p:sp>
        <p:nvSpPr>
          <p:cNvPr id="25" name="Isosceles Triangle 24">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0288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A533011-3316-4DFD-B545-CAAF85A5DD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 name="Straight Connector 40">
              <a:extLst>
                <a:ext uri="{FF2B5EF4-FFF2-40B4-BE49-F238E27FC236}">
                  <a16:creationId xmlns:a16="http://schemas.microsoft.com/office/drawing/2014/main" id="{76F765C2-CFA0-43E2-B4AA-9B1A7E50F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97EBBA5-9C98-41C0-8D3E-B8BF8BD8EF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8C771D4E-1F4E-45D3-BA61-0D47390C2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E870B5F-9A8A-41E5-B3BA-69025EC2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BE85410D-4D65-4C22-8938-1DFF919F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9EED07E7-1F26-484A-9FA1-E822B46AE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0570AEF5-6B4E-4F8D-BF1F-BC5C65452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E5C1811B-FFBE-435C-820F-DADEC25D4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97FDC73-3DBB-44D0-8EE8-41F35CABB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BB5DE8BB-A829-45DC-AA9E-1138CFB10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89BE2E7-85AA-4CCA-B8DD-EC1AA89E0F9F}"/>
              </a:ext>
            </a:extLst>
          </p:cNvPr>
          <p:cNvSpPr>
            <a:spLocks noGrp="1"/>
          </p:cNvSpPr>
          <p:nvPr>
            <p:ph type="ctrTitle"/>
          </p:nvPr>
        </p:nvSpPr>
        <p:spPr>
          <a:xfrm>
            <a:off x="6343484" y="609600"/>
            <a:ext cx="2930518" cy="1320800"/>
          </a:xfrm>
        </p:spPr>
        <p:txBody>
          <a:bodyPr vert="horz" lIns="91440" tIns="45720" rIns="91440" bIns="45720" rtlCol="0" anchor="ctr">
            <a:normAutofit/>
          </a:bodyPr>
          <a:lstStyle/>
          <a:p>
            <a:pPr algn="l">
              <a:lnSpc>
                <a:spcPct val="90000"/>
              </a:lnSpc>
            </a:pPr>
            <a:r>
              <a:rPr lang="en-US" sz="2500" b="1" dirty="0">
                <a:solidFill>
                  <a:schemeClr val="accent1">
                    <a:lumMod val="50000"/>
                  </a:schemeClr>
                </a:solidFill>
              </a:rPr>
              <a:t>Causes of French Revolution</a:t>
            </a:r>
            <a:br>
              <a:rPr lang="en-US" sz="2500" b="1" dirty="0"/>
            </a:br>
            <a:r>
              <a:rPr lang="en-US" sz="2500" b="1" dirty="0"/>
              <a:t>Political Causes</a:t>
            </a:r>
            <a:endParaRPr lang="en-US" sz="2500" dirty="0"/>
          </a:p>
        </p:txBody>
      </p:sp>
      <p:pic>
        <p:nvPicPr>
          <p:cNvPr id="9" name="Picture 8" descr="A group of people posing for the camera&#10;&#10;Description automatically generated">
            <a:extLst>
              <a:ext uri="{FF2B5EF4-FFF2-40B4-BE49-F238E27FC236}">
                <a16:creationId xmlns:a16="http://schemas.microsoft.com/office/drawing/2014/main" id="{C3224FE4-65A4-4793-86F3-420EC1231B7D}"/>
              </a:ext>
            </a:extLst>
          </p:cNvPr>
          <p:cNvPicPr>
            <a:picLocks noChangeAspect="1"/>
          </p:cNvPicPr>
          <p:nvPr/>
        </p:nvPicPr>
        <p:blipFill rotWithShape="1">
          <a:blip r:embed="rId2">
            <a:extLst>
              <a:ext uri="{28A0092B-C50C-407E-A947-70E740481C1C}">
                <a14:useLocalDpi xmlns:a14="http://schemas.microsoft.com/office/drawing/2010/main" val="0"/>
              </a:ext>
            </a:extLst>
          </a:blip>
          <a:srcRect r="-2" b="11417"/>
          <a:stretch/>
        </p:blipFill>
        <p:spPr>
          <a:xfrm>
            <a:off x="677333" y="727173"/>
            <a:ext cx="2596281" cy="2438058"/>
          </a:xfrm>
          <a:prstGeom prst="rect">
            <a:avLst/>
          </a:prstGeom>
        </p:spPr>
      </p:pic>
      <p:pic>
        <p:nvPicPr>
          <p:cNvPr id="8" name="Content Placeholder 4" descr="A close up of a map&#10;&#10;Description automatically generated">
            <a:extLst>
              <a:ext uri="{FF2B5EF4-FFF2-40B4-BE49-F238E27FC236}">
                <a16:creationId xmlns:a16="http://schemas.microsoft.com/office/drawing/2014/main" id="{E5C4F21C-E59D-4796-87B5-CE202B9B486E}"/>
              </a:ext>
            </a:extLst>
          </p:cNvPr>
          <p:cNvPicPr>
            <a:picLocks noChangeAspect="1"/>
          </p:cNvPicPr>
          <p:nvPr/>
        </p:nvPicPr>
        <p:blipFill rotWithShape="1">
          <a:blip r:embed="rId3">
            <a:extLst>
              <a:ext uri="{28A0092B-C50C-407E-A947-70E740481C1C}">
                <a14:useLocalDpi xmlns:a14="http://schemas.microsoft.com/office/drawing/2010/main" val="0"/>
              </a:ext>
            </a:extLst>
          </a:blip>
          <a:srcRect l="5382" r="6328" b="-3"/>
          <a:stretch/>
        </p:blipFill>
        <p:spPr>
          <a:xfrm>
            <a:off x="3426638" y="609600"/>
            <a:ext cx="2421879" cy="2555631"/>
          </a:xfrm>
          <a:prstGeom prst="rect">
            <a:avLst/>
          </a:prstGeom>
        </p:spPr>
      </p:pic>
      <p:sp>
        <p:nvSpPr>
          <p:cNvPr id="4" name="TextBox 3">
            <a:extLst>
              <a:ext uri="{FF2B5EF4-FFF2-40B4-BE49-F238E27FC236}">
                <a16:creationId xmlns:a16="http://schemas.microsoft.com/office/drawing/2014/main" id="{441ACF85-0B77-40E8-B0D0-3F3992A4CD8D}"/>
              </a:ext>
            </a:extLst>
          </p:cNvPr>
          <p:cNvSpPr txBox="1"/>
          <p:nvPr/>
        </p:nvSpPr>
        <p:spPr>
          <a:xfrm>
            <a:off x="6117458" y="2202792"/>
            <a:ext cx="4132689" cy="3880773"/>
          </a:xfrm>
          <a:prstGeom prst="rect">
            <a:avLst/>
          </a:prstGeom>
        </p:spPr>
        <p:txBody>
          <a:bodyPr vert="horz" lIns="91440" tIns="45720" rIns="91440" bIns="45720" rtlCol="0">
            <a:normAutofit fontScale="92500" lnSpcReduction="20000"/>
          </a:bodyPr>
          <a:lstStyle/>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Louis XVI ascended the throne of France.</a:t>
            </a:r>
          </a:p>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He found an empty treasury.</a:t>
            </a:r>
          </a:p>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Long years of war</a:t>
            </a:r>
          </a:p>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cost of maintaining the palace of Versailles</a:t>
            </a:r>
          </a:p>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France helped the thirteen American colonies</a:t>
            </a:r>
          </a:p>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Lenders charged 10 per cent interest on loans</a:t>
            </a:r>
          </a:p>
          <a:p>
            <a:pPr marL="34290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rPr>
              <a:t>To meet its regular expenses, for maintaining an army, the court </a:t>
            </a:r>
            <a:r>
              <a:rPr lang="en-US" sz="2200" dirty="0" err="1">
                <a:solidFill>
                  <a:schemeClr val="tx1">
                    <a:lumMod val="75000"/>
                    <a:lumOff val="25000"/>
                  </a:schemeClr>
                </a:solidFill>
              </a:rPr>
              <a:t>etc</a:t>
            </a:r>
            <a:r>
              <a:rPr lang="en-US" sz="2200" dirty="0">
                <a:solidFill>
                  <a:schemeClr val="tx1">
                    <a:lumMod val="75000"/>
                    <a:lumOff val="25000"/>
                  </a:schemeClr>
                </a:solidFill>
              </a:rPr>
              <a:t>, the state was forced to increase taxes.</a:t>
            </a:r>
          </a:p>
          <a:p>
            <a:pPr marL="342900" indent="-342900">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endParaRPr>
          </a:p>
        </p:txBody>
      </p:sp>
      <p:pic>
        <p:nvPicPr>
          <p:cNvPr id="7" name="Picture 6" descr="A close up of a map&#10;&#10;Description automatically generated">
            <a:extLst>
              <a:ext uri="{FF2B5EF4-FFF2-40B4-BE49-F238E27FC236}">
                <a16:creationId xmlns:a16="http://schemas.microsoft.com/office/drawing/2014/main" id="{8A7E1D39-75AA-40DC-9E1E-A54B9A5EC6AE}"/>
              </a:ext>
            </a:extLst>
          </p:cNvPr>
          <p:cNvPicPr>
            <a:picLocks noChangeAspect="1"/>
          </p:cNvPicPr>
          <p:nvPr/>
        </p:nvPicPr>
        <p:blipFill rotWithShape="1">
          <a:blip r:embed="rId4">
            <a:extLst>
              <a:ext uri="{28A0092B-C50C-407E-A947-70E740481C1C}">
                <a14:useLocalDpi xmlns:a14="http://schemas.microsoft.com/office/drawing/2010/main" val="0"/>
              </a:ext>
            </a:extLst>
          </a:blip>
          <a:srcRect t="4806" r="-2" b="5981"/>
          <a:stretch/>
        </p:blipFill>
        <p:spPr>
          <a:xfrm>
            <a:off x="1073345" y="3387598"/>
            <a:ext cx="4400537" cy="3130803"/>
          </a:xfrm>
          <a:prstGeom prst="rect">
            <a:avLst/>
          </a:prstGeom>
        </p:spPr>
      </p:pic>
    </p:spTree>
    <p:extLst>
      <p:ext uri="{BB962C8B-B14F-4D97-AF65-F5344CB8AC3E}">
        <p14:creationId xmlns:p14="http://schemas.microsoft.com/office/powerpoint/2010/main" val="11688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6E6E4-4A53-4FCF-8562-B9DA6A0D4DA2}"/>
              </a:ext>
            </a:extLst>
          </p:cNvPr>
          <p:cNvSpPr txBox="1"/>
          <p:nvPr/>
        </p:nvSpPr>
        <p:spPr>
          <a:xfrm>
            <a:off x="487680" y="787790"/>
            <a:ext cx="7146388" cy="3503460"/>
          </a:xfrm>
          <a:prstGeom prst="rect">
            <a:avLst/>
          </a:prstGeom>
          <a:noFill/>
        </p:spPr>
        <p:txBody>
          <a:bodyPr wrap="square" rtlCol="0">
            <a:spAutoFit/>
          </a:bodyPr>
          <a:lstStyle/>
          <a:p>
            <a:r>
              <a:rPr lang="en-IN" sz="4800" b="1" dirty="0">
                <a:solidFill>
                  <a:schemeClr val="accent1">
                    <a:lumMod val="75000"/>
                  </a:schemeClr>
                </a:solidFill>
              </a:rPr>
              <a:t>Social causes:</a:t>
            </a:r>
          </a:p>
          <a:p>
            <a:pPr marL="342900" indent="-342900">
              <a:lnSpc>
                <a:spcPct val="70000"/>
              </a:lnSpc>
              <a:spcBef>
                <a:spcPts val="1000"/>
              </a:spcBef>
              <a:buClr>
                <a:schemeClr val="accent1"/>
              </a:buClr>
              <a:buSzPct val="80000"/>
              <a:buFont typeface="Wingdings 3" charset="2"/>
              <a:buChar char=""/>
            </a:pPr>
            <a:r>
              <a:rPr lang="en-IN" sz="2000" dirty="0">
                <a:solidFill>
                  <a:schemeClr val="tx1">
                    <a:lumMod val="75000"/>
                    <a:lumOff val="25000"/>
                  </a:schemeClr>
                </a:solidFill>
              </a:rPr>
              <a:t>The society was divided into 3 estates:</a:t>
            </a:r>
          </a:p>
          <a:p>
            <a:pPr marL="342900" indent="-342900">
              <a:lnSpc>
                <a:spcPct val="70000"/>
              </a:lnSpc>
              <a:spcBef>
                <a:spcPts val="1000"/>
              </a:spcBef>
              <a:buClr>
                <a:schemeClr val="accent1"/>
              </a:buClr>
              <a:buSzPct val="80000"/>
              <a:buFont typeface="Wingdings 3" charset="2"/>
              <a:buChar char=""/>
            </a:pPr>
            <a:r>
              <a:rPr lang="en-IN" sz="2000" dirty="0">
                <a:solidFill>
                  <a:schemeClr val="tx1">
                    <a:lumMod val="75000"/>
                    <a:lumOff val="25000"/>
                  </a:schemeClr>
                </a:solidFill>
              </a:rPr>
              <a:t>The members of 1st 2 estates i.e., Clergy and Nobility enjoy certain privileges by birth. They are exempted from paying taxes to the state. </a:t>
            </a:r>
          </a:p>
          <a:p>
            <a:pPr marL="342900" indent="-342900">
              <a:lnSpc>
                <a:spcPct val="70000"/>
              </a:lnSpc>
              <a:spcBef>
                <a:spcPts val="1000"/>
              </a:spcBef>
              <a:buClr>
                <a:schemeClr val="accent1"/>
              </a:buClr>
              <a:buSzPct val="80000"/>
              <a:buFont typeface="Wingdings 3" charset="2"/>
              <a:buChar char=""/>
            </a:pPr>
            <a:r>
              <a:rPr lang="en-IN" sz="2000" dirty="0">
                <a:solidFill>
                  <a:schemeClr val="tx1">
                    <a:lumMod val="75000"/>
                    <a:lumOff val="25000"/>
                  </a:schemeClr>
                </a:solidFill>
              </a:rPr>
              <a:t>Nobles also enjoy feudal privileges which include feudal dues extracted from peasants.</a:t>
            </a:r>
          </a:p>
          <a:p>
            <a:pPr marL="342900" indent="-342900">
              <a:lnSpc>
                <a:spcPct val="70000"/>
              </a:lnSpc>
              <a:spcBef>
                <a:spcPts val="1000"/>
              </a:spcBef>
              <a:buClr>
                <a:schemeClr val="accent1"/>
              </a:buClr>
              <a:buSzPct val="80000"/>
              <a:buFont typeface="Wingdings 3" charset="2"/>
              <a:buChar char=""/>
            </a:pPr>
            <a:r>
              <a:rPr lang="en-IN" sz="2000" dirty="0">
                <a:solidFill>
                  <a:schemeClr val="tx1">
                    <a:lumMod val="75000"/>
                    <a:lumOff val="25000"/>
                  </a:schemeClr>
                </a:solidFill>
              </a:rPr>
              <a:t>The church extracts its share of taxes called Tithes from peasants. A direct tax Taille and a no. of indirect taxes are levied on everyday consumption articles like salt and tobacco</a:t>
            </a:r>
            <a:r>
              <a:rPr lang="en-IN" dirty="0"/>
              <a:t>.</a:t>
            </a:r>
          </a:p>
        </p:txBody>
      </p:sp>
      <p:pic>
        <p:nvPicPr>
          <p:cNvPr id="6" name="Picture 5" descr="A screenshot of a cell phone&#10;&#10;Description automatically generated">
            <a:extLst>
              <a:ext uri="{FF2B5EF4-FFF2-40B4-BE49-F238E27FC236}">
                <a16:creationId xmlns:a16="http://schemas.microsoft.com/office/drawing/2014/main" id="{B5CB0312-7F3D-43E1-A2E4-DEFA2AE31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1127" y="0"/>
            <a:ext cx="4089009" cy="6858000"/>
          </a:xfrm>
          <a:prstGeom prst="rect">
            <a:avLst/>
          </a:prstGeom>
        </p:spPr>
      </p:pic>
    </p:spTree>
    <p:extLst>
      <p:ext uri="{BB962C8B-B14F-4D97-AF65-F5344CB8AC3E}">
        <p14:creationId xmlns:p14="http://schemas.microsoft.com/office/powerpoint/2010/main" val="281121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descr="A screenshot of a cell phone screen with text&#10;&#10;Description automatically generated">
            <a:extLst>
              <a:ext uri="{FF2B5EF4-FFF2-40B4-BE49-F238E27FC236}">
                <a16:creationId xmlns:a16="http://schemas.microsoft.com/office/drawing/2014/main" id="{F1976E14-9569-4071-A31B-391D414B1055}"/>
              </a:ext>
            </a:extLst>
          </p:cNvPr>
          <p:cNvPicPr>
            <a:picLocks noChangeAspect="1"/>
          </p:cNvPicPr>
          <p:nvPr/>
        </p:nvPicPr>
        <p:blipFill rotWithShape="1">
          <a:blip r:embed="rId2">
            <a:extLst>
              <a:ext uri="{28A0092B-C50C-407E-A947-70E740481C1C}">
                <a14:useLocalDpi xmlns:a14="http://schemas.microsoft.com/office/drawing/2010/main" val="0"/>
              </a:ext>
            </a:extLst>
          </a:blip>
          <a:srcRect r="7657" b="2"/>
          <a:stretch/>
        </p:blipFill>
        <p:spPr>
          <a:xfrm>
            <a:off x="888602" y="29877"/>
            <a:ext cx="7469670" cy="6511599"/>
          </a:xfrm>
          <a:prstGeom prst="rect">
            <a:avLst/>
          </a:prstGeom>
        </p:spPr>
      </p:pic>
      <p:pic>
        <p:nvPicPr>
          <p:cNvPr id="6" name="Picture 5" descr="A close up of a logo&#10;&#10;Description automatically generated">
            <a:extLst>
              <a:ext uri="{FF2B5EF4-FFF2-40B4-BE49-F238E27FC236}">
                <a16:creationId xmlns:a16="http://schemas.microsoft.com/office/drawing/2014/main" id="{D83DEB9C-2068-4EEF-846B-618794382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822" y="2247735"/>
            <a:ext cx="2729474" cy="2362530"/>
          </a:xfrm>
          <a:prstGeom prst="rect">
            <a:avLst/>
          </a:prstGeom>
        </p:spPr>
      </p:pic>
    </p:spTree>
    <p:extLst>
      <p:ext uri="{BB962C8B-B14F-4D97-AF65-F5344CB8AC3E}">
        <p14:creationId xmlns:p14="http://schemas.microsoft.com/office/powerpoint/2010/main" val="56539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3">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6650657C-B6DA-4561-8CA4-1E1462B9EB29}"/>
              </a:ext>
            </a:extLst>
          </p:cNvPr>
          <p:cNvSpPr txBox="1"/>
          <p:nvPr/>
        </p:nvSpPr>
        <p:spPr>
          <a:xfrm>
            <a:off x="268512" y="302048"/>
            <a:ext cx="5203820" cy="162835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chemeClr val="accent1">
                    <a:lumMod val="50000"/>
                  </a:schemeClr>
                </a:solidFill>
                <a:latin typeface="+mj-lt"/>
                <a:ea typeface="+mj-ea"/>
                <a:cs typeface="+mj-cs"/>
              </a:rPr>
              <a:t>Economic causes</a:t>
            </a:r>
            <a:r>
              <a:rPr lang="en-US" sz="2800" b="1" dirty="0">
                <a:solidFill>
                  <a:schemeClr val="accent1"/>
                </a:solidFill>
                <a:latin typeface="+mj-lt"/>
                <a:ea typeface="+mj-ea"/>
                <a:cs typeface="+mj-cs"/>
              </a:rPr>
              <a:t>(The struggle to survive):</a:t>
            </a:r>
          </a:p>
          <a:p>
            <a:pPr>
              <a:lnSpc>
                <a:spcPct val="90000"/>
              </a:lnSpc>
              <a:spcBef>
                <a:spcPct val="0"/>
              </a:spcBef>
              <a:spcAft>
                <a:spcPts val="600"/>
              </a:spcAft>
            </a:pPr>
            <a:endParaRPr lang="en-US" sz="2300" dirty="0">
              <a:solidFill>
                <a:schemeClr val="accent1"/>
              </a:solidFill>
              <a:latin typeface="+mj-lt"/>
              <a:ea typeface="+mj-ea"/>
              <a:cs typeface="+mj-cs"/>
            </a:endParaRPr>
          </a:p>
        </p:txBody>
      </p:sp>
      <p:sp>
        <p:nvSpPr>
          <p:cNvPr id="4" name="TextBox 3">
            <a:extLst>
              <a:ext uri="{FF2B5EF4-FFF2-40B4-BE49-F238E27FC236}">
                <a16:creationId xmlns:a16="http://schemas.microsoft.com/office/drawing/2014/main" id="{198359D8-95A0-4755-84D7-85AD3DDCB2DB}"/>
              </a:ext>
            </a:extLst>
          </p:cNvPr>
          <p:cNvSpPr txBox="1"/>
          <p:nvPr/>
        </p:nvSpPr>
        <p:spPr>
          <a:xfrm>
            <a:off x="164404" y="1838169"/>
            <a:ext cx="4698437" cy="3845179"/>
          </a:xfrm>
          <a:prstGeom prst="rect">
            <a:avLst/>
          </a:prstGeom>
        </p:spPr>
        <p:txBody>
          <a:bodyPr vert="horz" lIns="91440" tIns="45720" rIns="91440" bIns="45720" rtlCol="0">
            <a:normAutofit/>
          </a:bodyPr>
          <a:lstStyle/>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The population of France rose from 23 million to 28</a:t>
            </a:r>
          </a:p>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Demand for food grains increased</a:t>
            </a:r>
          </a:p>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Production of grains could not keep pace with the demand.</a:t>
            </a:r>
          </a:p>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So the price of bread increased.</a:t>
            </a:r>
          </a:p>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But wages did not keep pace with</a:t>
            </a:r>
          </a:p>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the rise in prices.</a:t>
            </a:r>
          </a:p>
          <a:p>
            <a:pPr marL="342900" indent="-34290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This led to a subsistence crisis</a:t>
            </a:r>
          </a:p>
        </p:txBody>
      </p:sp>
      <p:pic>
        <p:nvPicPr>
          <p:cNvPr id="8" name="Picture 7" descr="A picture containing screenshot&#10;&#10;Description automatically generated">
            <a:extLst>
              <a:ext uri="{FF2B5EF4-FFF2-40B4-BE49-F238E27FC236}">
                <a16:creationId xmlns:a16="http://schemas.microsoft.com/office/drawing/2014/main" id="{84787915-1892-4E74-835E-CFA8FE4FD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551" y="160537"/>
            <a:ext cx="7022616" cy="4263769"/>
          </a:xfrm>
          <a:prstGeom prst="rect">
            <a:avLst/>
          </a:prstGeom>
        </p:spPr>
      </p:pic>
      <p:pic>
        <p:nvPicPr>
          <p:cNvPr id="3" name="Picture 2">
            <a:extLst>
              <a:ext uri="{FF2B5EF4-FFF2-40B4-BE49-F238E27FC236}">
                <a16:creationId xmlns:a16="http://schemas.microsoft.com/office/drawing/2014/main" id="{25845A34-E3A1-4883-BD79-473D5B21EDE8}"/>
              </a:ext>
            </a:extLst>
          </p:cNvPr>
          <p:cNvPicPr>
            <a:picLocks noChangeAspect="1"/>
          </p:cNvPicPr>
          <p:nvPr/>
        </p:nvPicPr>
        <p:blipFill>
          <a:blip r:embed="rId3"/>
          <a:stretch>
            <a:fillRect/>
          </a:stretch>
        </p:blipFill>
        <p:spPr>
          <a:xfrm>
            <a:off x="7443732" y="4779025"/>
            <a:ext cx="2793463" cy="1633912"/>
          </a:xfrm>
          <a:prstGeom prst="rect">
            <a:avLst/>
          </a:prstGeom>
        </p:spPr>
      </p:pic>
      <p:sp>
        <p:nvSpPr>
          <p:cNvPr id="6" name="TextBox 5">
            <a:extLst>
              <a:ext uri="{FF2B5EF4-FFF2-40B4-BE49-F238E27FC236}">
                <a16:creationId xmlns:a16="http://schemas.microsoft.com/office/drawing/2014/main" id="{4BB68041-143D-47EC-9993-9327AC323094}"/>
              </a:ext>
            </a:extLst>
          </p:cNvPr>
          <p:cNvSpPr txBox="1"/>
          <p:nvPr/>
        </p:nvSpPr>
        <p:spPr>
          <a:xfrm>
            <a:off x="5230381" y="4356459"/>
            <a:ext cx="6235151" cy="359871"/>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IN" sz="1400" dirty="0">
                <a:solidFill>
                  <a:srgbClr val="FFFFFF"/>
                </a:solidFill>
              </a:rPr>
              <a:t>An extreme situation where the basic means of livelihood are endangered</a:t>
            </a:r>
          </a:p>
        </p:txBody>
      </p:sp>
      <p:sp>
        <p:nvSpPr>
          <p:cNvPr id="9" name="TextBox 8">
            <a:extLst>
              <a:ext uri="{FF2B5EF4-FFF2-40B4-BE49-F238E27FC236}">
                <a16:creationId xmlns:a16="http://schemas.microsoft.com/office/drawing/2014/main" id="{153194D0-2892-4ACF-BB82-E2721E06BA52}"/>
              </a:ext>
            </a:extLst>
          </p:cNvPr>
          <p:cNvSpPr txBox="1"/>
          <p:nvPr/>
        </p:nvSpPr>
        <p:spPr>
          <a:xfrm>
            <a:off x="7456339" y="6337592"/>
            <a:ext cx="2719149" cy="359871"/>
          </a:xfrm>
          <a:prstGeom prst="rect">
            <a:avLst/>
          </a:prstGeom>
          <a:solidFill>
            <a:srgbClr val="000000">
              <a:alpha val="50000"/>
            </a:srgbClr>
          </a:solidFill>
          <a:ln>
            <a:noFill/>
          </a:ln>
        </p:spPr>
        <p:txBody>
          <a:bodyPr wrap="square" rtlCol="0">
            <a:noAutofit/>
          </a:bodyPr>
          <a:lstStyle/>
          <a:p>
            <a:pPr algn="ctr">
              <a:lnSpc>
                <a:spcPct val="90000"/>
              </a:lnSpc>
              <a:spcAft>
                <a:spcPts val="600"/>
              </a:spcAft>
            </a:pPr>
            <a:r>
              <a:rPr lang="en-IN" sz="1200" b="1" dirty="0">
                <a:solidFill>
                  <a:srgbClr val="FFFFFF"/>
                </a:solidFill>
              </a:rPr>
              <a:t>The course of a subsistence crisis</a:t>
            </a:r>
          </a:p>
        </p:txBody>
      </p:sp>
    </p:spTree>
    <p:extLst>
      <p:ext uri="{BB962C8B-B14F-4D97-AF65-F5344CB8AC3E}">
        <p14:creationId xmlns:p14="http://schemas.microsoft.com/office/powerpoint/2010/main" val="256063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2" name="Group 74">
            <a:extLst>
              <a:ext uri="{FF2B5EF4-FFF2-40B4-BE49-F238E27FC236}">
                <a16:creationId xmlns:a16="http://schemas.microsoft.com/office/drawing/2014/main" id="{B42CEC96-DE96-4D30-9958-67B3631D0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D7BC9C47-1CB6-49F9-B0E1-D3C0B13941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D1E82B5-E235-4F7F-9CC4-0DA3621ED9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4B261DEA-DA7F-4D0B-90F8-51BB5DE19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0D2AE68A-69A2-4990-8C05-8BB240E53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E4DF067-C4BA-4820-BF67-013029B1B6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445A0202-B6CF-4B7D-9377-89B288FF6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CCF9D608-0BE6-44C5-9358-90394684C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F10557ED-C36C-4C3B-9F0B-5D3CF5F35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86961E2C-E282-471A-8FA2-0ED87A919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5A4526F4-F3D4-482D-8391-C06976B44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AA1C8F7-EDA7-4446-854F-42616CE81486}"/>
              </a:ext>
            </a:extLst>
          </p:cNvPr>
          <p:cNvSpPr>
            <a:spLocks noGrp="1"/>
          </p:cNvSpPr>
          <p:nvPr>
            <p:ph type="ctrTitle"/>
          </p:nvPr>
        </p:nvSpPr>
        <p:spPr>
          <a:xfrm>
            <a:off x="677327" y="609600"/>
            <a:ext cx="4204162" cy="1669366"/>
          </a:xfrm>
        </p:spPr>
        <p:txBody>
          <a:bodyPr vert="horz" lIns="91440" tIns="45720" rIns="91440" bIns="45720" rtlCol="0" anchor="ctr">
            <a:normAutofit/>
          </a:bodyPr>
          <a:lstStyle/>
          <a:p>
            <a:pPr algn="l">
              <a:lnSpc>
                <a:spcPct val="90000"/>
              </a:lnSpc>
            </a:pPr>
            <a:r>
              <a:rPr lang="en-US" sz="3200" dirty="0">
                <a:solidFill>
                  <a:schemeClr val="accent1">
                    <a:lumMod val="50000"/>
                  </a:schemeClr>
                </a:solidFill>
              </a:rPr>
              <a:t>Role of middle class</a:t>
            </a:r>
            <a:r>
              <a:rPr lang="en-US" sz="2400" dirty="0"/>
              <a:t>(Envisages an End to Privileges)</a:t>
            </a:r>
            <a:endParaRPr lang="en-US" sz="2800" dirty="0"/>
          </a:p>
        </p:txBody>
      </p:sp>
      <p:sp>
        <p:nvSpPr>
          <p:cNvPr id="7" name="TextBox 6">
            <a:extLst>
              <a:ext uri="{FF2B5EF4-FFF2-40B4-BE49-F238E27FC236}">
                <a16:creationId xmlns:a16="http://schemas.microsoft.com/office/drawing/2014/main" id="{87EB55CA-5D74-452C-9B45-76B4C2A69E1A}"/>
              </a:ext>
            </a:extLst>
          </p:cNvPr>
          <p:cNvSpPr txBox="1"/>
          <p:nvPr/>
        </p:nvSpPr>
        <p:spPr>
          <a:xfrm>
            <a:off x="601757" y="2253660"/>
            <a:ext cx="3592168" cy="3880773"/>
          </a:xfrm>
          <a:prstGeom prst="rect">
            <a:avLst/>
          </a:prstGeom>
        </p:spPr>
        <p:txBody>
          <a:bodyPr vert="horz" lIns="91440" tIns="45720" rIns="91440" bIns="45720" rtlCol="0">
            <a:normAutofit fontScale="92500"/>
          </a:bodyPr>
          <a:lstStyle/>
          <a:p>
            <a:pPr marL="285750" indent="-28575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Middle class-merchants and Manufacturers, professionals such as lawyers or administrative officials.</a:t>
            </a:r>
          </a:p>
          <a:p>
            <a:pPr marL="285750" indent="-28575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They were educated and opposed privileges by birth.</a:t>
            </a:r>
          </a:p>
          <a:p>
            <a:pPr marL="285750" indent="-285750">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The ideas of these philosophers were discussed intensively in salons and coffee-houses and spread among people through books and newspapers.</a:t>
            </a:r>
          </a:p>
        </p:txBody>
      </p:sp>
      <p:pic>
        <p:nvPicPr>
          <p:cNvPr id="4" name="Picture 3">
            <a:extLst>
              <a:ext uri="{FF2B5EF4-FFF2-40B4-BE49-F238E27FC236}">
                <a16:creationId xmlns:a16="http://schemas.microsoft.com/office/drawing/2014/main" id="{AE116406-3E57-4818-BA20-6CCA9060A80C}"/>
              </a:ext>
            </a:extLst>
          </p:cNvPr>
          <p:cNvPicPr>
            <a:picLocks noChangeAspect="1"/>
          </p:cNvPicPr>
          <p:nvPr/>
        </p:nvPicPr>
        <p:blipFill>
          <a:blip r:embed="rId2"/>
          <a:stretch>
            <a:fillRect/>
          </a:stretch>
        </p:blipFill>
        <p:spPr>
          <a:xfrm>
            <a:off x="4843446" y="729700"/>
            <a:ext cx="2596281" cy="2361379"/>
          </a:xfrm>
          <a:prstGeom prst="rect">
            <a:avLst/>
          </a:prstGeom>
        </p:spPr>
      </p:pic>
      <p:pic>
        <p:nvPicPr>
          <p:cNvPr id="1026" name="Picture 2" descr="John Locke - Wikipedia">
            <a:extLst>
              <a:ext uri="{FF2B5EF4-FFF2-40B4-BE49-F238E27FC236}">
                <a16:creationId xmlns:a16="http://schemas.microsoft.com/office/drawing/2014/main" id="{B40BE205-197A-4F0B-AC19-934ECE79D3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9482" y="609600"/>
            <a:ext cx="2250365" cy="2601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445DA41-B2D1-40F8-8B2A-55A107306B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88558" y="3437139"/>
            <a:ext cx="2122440" cy="26042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at Educator: Baron de Montesquieu 1689 to 1755 | | Ragged ...">
            <a:extLst>
              <a:ext uri="{FF2B5EF4-FFF2-40B4-BE49-F238E27FC236}">
                <a16:creationId xmlns:a16="http://schemas.microsoft.com/office/drawing/2014/main" id="{775398EA-AFAD-494C-B1DF-4E69236B40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04930" y="3437139"/>
            <a:ext cx="2139468" cy="26042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03FA87-CA35-453D-9966-1AA4C62A875A}"/>
              </a:ext>
            </a:extLst>
          </p:cNvPr>
          <p:cNvSpPr txBox="1"/>
          <p:nvPr/>
        </p:nvSpPr>
        <p:spPr>
          <a:xfrm>
            <a:off x="7849482" y="2951022"/>
            <a:ext cx="2250365" cy="260157"/>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IN" sz="1200">
                <a:solidFill>
                  <a:srgbClr val="FFFFFF"/>
                </a:solidFill>
              </a:rPr>
              <a:t>John Locke</a:t>
            </a:r>
          </a:p>
        </p:txBody>
      </p:sp>
      <p:sp>
        <p:nvSpPr>
          <p:cNvPr id="5" name="TextBox 4">
            <a:extLst>
              <a:ext uri="{FF2B5EF4-FFF2-40B4-BE49-F238E27FC236}">
                <a16:creationId xmlns:a16="http://schemas.microsoft.com/office/drawing/2014/main" id="{DA7B1748-944D-44B0-8C4E-3D11A8F65D37}"/>
              </a:ext>
            </a:extLst>
          </p:cNvPr>
          <p:cNvSpPr txBox="1"/>
          <p:nvPr/>
        </p:nvSpPr>
        <p:spPr>
          <a:xfrm>
            <a:off x="5088558" y="5780939"/>
            <a:ext cx="2122440" cy="260422"/>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IN" sz="1200">
                <a:solidFill>
                  <a:srgbClr val="FFFFFF"/>
                </a:solidFill>
              </a:rPr>
              <a:t>Rousseau</a:t>
            </a:r>
          </a:p>
        </p:txBody>
      </p:sp>
      <p:sp>
        <p:nvSpPr>
          <p:cNvPr id="6" name="TextBox 5">
            <a:extLst>
              <a:ext uri="{FF2B5EF4-FFF2-40B4-BE49-F238E27FC236}">
                <a16:creationId xmlns:a16="http://schemas.microsoft.com/office/drawing/2014/main" id="{2BEAB4A1-F78A-4AB6-B1E9-A9CCD7C87BB7}"/>
              </a:ext>
            </a:extLst>
          </p:cNvPr>
          <p:cNvSpPr txBox="1"/>
          <p:nvPr/>
        </p:nvSpPr>
        <p:spPr>
          <a:xfrm>
            <a:off x="7904930" y="5780939"/>
            <a:ext cx="2139468" cy="260422"/>
          </a:xfrm>
          <a:prstGeom prst="rect">
            <a:avLst/>
          </a:prstGeom>
          <a:solidFill>
            <a:srgbClr val="000000">
              <a:alpha val="50000"/>
            </a:srgbClr>
          </a:solidFill>
          <a:ln>
            <a:noFill/>
          </a:ln>
        </p:spPr>
        <p:txBody>
          <a:bodyPr wrap="square" rtlCol="0">
            <a:normAutofit/>
          </a:bodyPr>
          <a:lstStyle/>
          <a:p>
            <a:pPr algn="ctr">
              <a:lnSpc>
                <a:spcPct val="90000"/>
              </a:lnSpc>
              <a:spcAft>
                <a:spcPts val="600"/>
              </a:spcAft>
            </a:pPr>
            <a:r>
              <a:rPr lang="en-IN" sz="1200">
                <a:solidFill>
                  <a:srgbClr val="FFFFFF"/>
                </a:solidFill>
              </a:rPr>
              <a:t>Montesquieu</a:t>
            </a:r>
          </a:p>
        </p:txBody>
      </p:sp>
    </p:spTree>
    <p:extLst>
      <p:ext uri="{BB962C8B-B14F-4D97-AF65-F5344CB8AC3E}">
        <p14:creationId xmlns:p14="http://schemas.microsoft.com/office/powerpoint/2010/main" val="53256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5E7D95A-F77D-4EA3-B83D-760BB544F3FD}"/>
              </a:ext>
            </a:extLst>
          </p:cNvPr>
          <p:cNvSpPr>
            <a:spLocks noGrp="1"/>
          </p:cNvSpPr>
          <p:nvPr>
            <p:ph type="ctrTitle"/>
          </p:nvPr>
        </p:nvSpPr>
        <p:spPr>
          <a:xfrm>
            <a:off x="677333" y="609600"/>
            <a:ext cx="3851123" cy="1320800"/>
          </a:xfrm>
        </p:spPr>
        <p:txBody>
          <a:bodyPr vert="horz" lIns="91440" tIns="45720" rIns="91440" bIns="45720" rtlCol="0" anchor="t">
            <a:normAutofit/>
          </a:bodyPr>
          <a:lstStyle/>
          <a:p>
            <a:pPr algn="l"/>
            <a:r>
              <a:rPr lang="en-US" sz="3600" dirty="0"/>
              <a:t>The Outbreak of the Revolution</a:t>
            </a:r>
          </a:p>
        </p:txBody>
      </p:sp>
      <p:sp>
        <p:nvSpPr>
          <p:cNvPr id="4" name="TextBox 3">
            <a:extLst>
              <a:ext uri="{FF2B5EF4-FFF2-40B4-BE49-F238E27FC236}">
                <a16:creationId xmlns:a16="http://schemas.microsoft.com/office/drawing/2014/main" id="{84597CAC-A010-4208-954F-1EEF58DB66D4}"/>
              </a:ext>
            </a:extLst>
          </p:cNvPr>
          <p:cNvSpPr txBox="1"/>
          <p:nvPr/>
        </p:nvSpPr>
        <p:spPr>
          <a:xfrm>
            <a:off x="506884" y="2526140"/>
            <a:ext cx="3851122" cy="2974119"/>
          </a:xfrm>
          <a:prstGeom prst="rect">
            <a:avLst/>
          </a:prstGeom>
        </p:spPr>
        <p:txBody>
          <a:bodyPr vert="horz" lIns="91440" tIns="45720" rIns="91440" bIns="45720" rtlCol="0">
            <a:normAutofit/>
          </a:bodyPr>
          <a:lstStyle/>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Louis XVI had to increase taxes.</a:t>
            </a:r>
          </a:p>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In the Old Regime the monarch did not have the power to impose taxes he had to call a meeting of the Estates General</a:t>
            </a:r>
          </a:p>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The Estates General was a political body to which the three estates sent their representatives</a:t>
            </a:r>
          </a:p>
          <a:p>
            <a:pPr marL="285750" indent="-285750">
              <a:lnSpc>
                <a:spcPct val="90000"/>
              </a:lnSpc>
              <a:spcBef>
                <a:spcPts val="1000"/>
              </a:spcBef>
              <a:buClr>
                <a:schemeClr val="accent1"/>
              </a:buClr>
              <a:buSzPct val="80000"/>
              <a:buFont typeface="Wingdings 3" charset="2"/>
              <a:buChar char=""/>
            </a:pPr>
            <a:r>
              <a:rPr lang="en-US" sz="1500" dirty="0">
                <a:solidFill>
                  <a:schemeClr val="tx1">
                    <a:lumMod val="75000"/>
                    <a:lumOff val="25000"/>
                  </a:schemeClr>
                </a:solidFill>
              </a:rPr>
              <a:t>On 5 May 1789, Louis XVI called together an assembly of the Estates General</a:t>
            </a:r>
          </a:p>
        </p:txBody>
      </p:sp>
      <p:cxnSp>
        <p:nvCxnSpPr>
          <p:cNvPr id="83" name="Straight Connector 8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CF111620-1D3B-4F57-94C2-FF8E2F0A36FF}"/>
              </a:ext>
            </a:extLst>
          </p:cNvPr>
          <p:cNvSpPr txBox="1"/>
          <p:nvPr/>
        </p:nvSpPr>
        <p:spPr>
          <a:xfrm>
            <a:off x="4608994" y="5286241"/>
            <a:ext cx="7464405" cy="685800"/>
          </a:xfrm>
          <a:prstGeom prst="rect">
            <a:avLst/>
          </a:prstGeom>
          <a:solidFill>
            <a:srgbClr val="000000">
              <a:alpha val="50000"/>
            </a:srgbClr>
          </a:solidFill>
          <a:ln>
            <a:noFill/>
          </a:ln>
        </p:spPr>
        <p:txBody>
          <a:bodyPr wrap="square" rtlCol="0">
            <a:normAutofit/>
          </a:bodyPr>
          <a:lstStyle/>
          <a:p>
            <a:pPr algn="ctr">
              <a:spcAft>
                <a:spcPts val="600"/>
              </a:spcAft>
            </a:pPr>
            <a:r>
              <a:rPr lang="en-IN" sz="2000" dirty="0">
                <a:solidFill>
                  <a:srgbClr val="FFFFFF"/>
                </a:solidFill>
              </a:rPr>
              <a:t>Estate general meeting in Versailles</a:t>
            </a:r>
          </a:p>
        </p:txBody>
      </p:sp>
      <p:pic>
        <p:nvPicPr>
          <p:cNvPr id="27" name="Picture 2" descr="Meeting of Estates-General - The Revolutions">
            <a:extLst>
              <a:ext uri="{FF2B5EF4-FFF2-40B4-BE49-F238E27FC236}">
                <a16:creationId xmlns:a16="http://schemas.microsoft.com/office/drawing/2014/main" id="{16D2F587-987F-4165-919E-32D83FFA7B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9235" y="267893"/>
            <a:ext cx="7453895" cy="50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5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4AE74EC-CBA6-4104-B24F-31488516D432}"/>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l"/>
            <a:r>
              <a:rPr lang="en-US" sz="3600"/>
              <a:t>The Outbreak of the Revolution</a:t>
            </a:r>
          </a:p>
        </p:txBody>
      </p:sp>
      <p:sp>
        <p:nvSpPr>
          <p:cNvPr id="5" name="TextBox 4">
            <a:extLst>
              <a:ext uri="{FF2B5EF4-FFF2-40B4-BE49-F238E27FC236}">
                <a16:creationId xmlns:a16="http://schemas.microsoft.com/office/drawing/2014/main" id="{30FC9008-42E1-4D2D-AD97-82C3CA04F10E}"/>
              </a:ext>
            </a:extLst>
          </p:cNvPr>
          <p:cNvSpPr txBox="1"/>
          <p:nvPr/>
        </p:nvSpPr>
        <p:spPr>
          <a:xfrm>
            <a:off x="677334" y="2160589"/>
            <a:ext cx="3957349" cy="374932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700" dirty="0">
                <a:solidFill>
                  <a:schemeClr val="tx1">
                    <a:lumMod val="75000"/>
                    <a:lumOff val="25000"/>
                  </a:schemeClr>
                </a:solidFill>
              </a:rPr>
              <a:t>The first and second estates sent 300 representatives each, while the 600 members from the third estate stand at the back. </a:t>
            </a:r>
          </a:p>
          <a:p>
            <a:pPr marL="285750" indent="-285750">
              <a:spcBef>
                <a:spcPts val="1000"/>
              </a:spcBef>
              <a:buClr>
                <a:schemeClr val="accent1"/>
              </a:buClr>
              <a:buSzPct val="80000"/>
              <a:buFont typeface="Wingdings 3" charset="2"/>
              <a:buChar char=""/>
            </a:pPr>
            <a:r>
              <a:rPr lang="en-US" sz="1700" dirty="0">
                <a:solidFill>
                  <a:schemeClr val="tx1">
                    <a:lumMod val="75000"/>
                    <a:lumOff val="25000"/>
                  </a:schemeClr>
                </a:solidFill>
              </a:rPr>
              <a:t>Voting in the Estates General in the past had been conducted according</a:t>
            </a:r>
          </a:p>
          <a:p>
            <a:pPr marL="285750" indent="-285750">
              <a:spcBef>
                <a:spcPts val="1000"/>
              </a:spcBef>
              <a:buClr>
                <a:schemeClr val="accent1"/>
              </a:buClr>
              <a:buSzPct val="80000"/>
              <a:buFont typeface="Wingdings 3" charset="2"/>
              <a:buChar char=""/>
            </a:pPr>
            <a:r>
              <a:rPr lang="en-US" sz="1700" dirty="0">
                <a:solidFill>
                  <a:schemeClr val="tx1">
                    <a:lumMod val="75000"/>
                    <a:lumOff val="25000"/>
                  </a:schemeClr>
                </a:solidFill>
              </a:rPr>
              <a:t>to the principle that each estate had one vote.</a:t>
            </a:r>
          </a:p>
          <a:p>
            <a:pPr marL="285750" indent="-285750">
              <a:spcBef>
                <a:spcPts val="1000"/>
              </a:spcBef>
              <a:buClr>
                <a:schemeClr val="accent1"/>
              </a:buClr>
              <a:buSzPct val="80000"/>
              <a:buFont typeface="Wingdings 3" charset="2"/>
              <a:buChar char=""/>
            </a:pPr>
            <a:r>
              <a:rPr lang="en-US" sz="1700" dirty="0">
                <a:solidFill>
                  <a:schemeClr val="tx1">
                    <a:lumMod val="75000"/>
                    <a:lumOff val="25000"/>
                  </a:schemeClr>
                </a:solidFill>
              </a:rPr>
              <a:t>This was opposed by 3rd estate.</a:t>
            </a:r>
          </a:p>
          <a:p>
            <a:pPr marL="285750" indent="-285750">
              <a:spcBef>
                <a:spcPts val="1000"/>
              </a:spcBef>
              <a:buClr>
                <a:schemeClr val="accent1"/>
              </a:buClr>
              <a:buSzPct val="80000"/>
              <a:buFont typeface="Wingdings 3" charset="2"/>
              <a:buChar char=""/>
            </a:pPr>
            <a:r>
              <a:rPr lang="en-US" sz="1700" dirty="0">
                <a:solidFill>
                  <a:schemeClr val="tx1">
                    <a:lumMod val="75000"/>
                    <a:lumOff val="25000"/>
                  </a:schemeClr>
                </a:solidFill>
              </a:rPr>
              <a:t>Members of the 3rd estate demanded each member would have one vote</a:t>
            </a:r>
          </a:p>
        </p:txBody>
      </p:sp>
      <p:pic>
        <p:nvPicPr>
          <p:cNvPr id="8" name="Picture 7">
            <a:extLst>
              <a:ext uri="{FF2B5EF4-FFF2-40B4-BE49-F238E27FC236}">
                <a16:creationId xmlns:a16="http://schemas.microsoft.com/office/drawing/2014/main" id="{650768A9-82E2-4132-86D3-F8235F0BE36E}"/>
              </a:ext>
            </a:extLst>
          </p:cNvPr>
          <p:cNvPicPr>
            <a:picLocks noChangeAspect="1"/>
          </p:cNvPicPr>
          <p:nvPr/>
        </p:nvPicPr>
        <p:blipFill>
          <a:blip r:embed="rId2"/>
          <a:stretch>
            <a:fillRect/>
          </a:stretch>
        </p:blipFill>
        <p:spPr>
          <a:xfrm>
            <a:off x="5600347" y="1760350"/>
            <a:ext cx="4123675" cy="3750581"/>
          </a:xfrm>
          <a:prstGeom prst="rect">
            <a:avLst/>
          </a:prstGeom>
        </p:spPr>
      </p:pic>
    </p:spTree>
    <p:extLst>
      <p:ext uri="{BB962C8B-B14F-4D97-AF65-F5344CB8AC3E}">
        <p14:creationId xmlns:p14="http://schemas.microsoft.com/office/powerpoint/2010/main" val="22868291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3</TotalTime>
  <Words>1625</Words>
  <Application>Microsoft Office PowerPoint</Application>
  <PresentationFormat>Widescreen</PresentationFormat>
  <Paragraphs>145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The French Revolution 9th class History</vt:lpstr>
      <vt:lpstr>Beginning of French revolution</vt:lpstr>
      <vt:lpstr>Causes of French Revolution Political Causes</vt:lpstr>
      <vt:lpstr>PowerPoint Presentation</vt:lpstr>
      <vt:lpstr>PowerPoint Presentation</vt:lpstr>
      <vt:lpstr>PowerPoint Presentation</vt:lpstr>
      <vt:lpstr>Role of middle class(Envisages an End to Privileges)</vt:lpstr>
      <vt:lpstr>The Outbreak of the Revolution</vt:lpstr>
      <vt:lpstr>The Outbreak of the Revolution</vt:lpstr>
      <vt:lpstr>National Assembly</vt:lpstr>
      <vt:lpstr>PowerPoint Presentation</vt:lpstr>
      <vt:lpstr>France Becomes a Constitutional Monarchy</vt:lpstr>
      <vt:lpstr>Features of Constitution(1791)</vt:lpstr>
      <vt:lpstr>PowerPoint Presentation</vt:lpstr>
      <vt:lpstr>PowerPoint Presentation</vt:lpstr>
      <vt:lpstr>France Abolishes Monarchy and Becomes a Republic</vt:lpstr>
      <vt:lpstr>Constitution of 1971 gave political rights only to rich men</vt:lpstr>
      <vt:lpstr>Jacobins Revolt(1792) </vt:lpstr>
      <vt:lpstr>PowerPoint Presentation</vt:lpstr>
      <vt:lpstr>The Reign of Terror </vt:lpstr>
      <vt:lpstr>A Directory Rules France</vt:lpstr>
      <vt:lpstr>Did Women have a Revolution</vt:lpstr>
      <vt:lpstr>The life of a revolutionary woman </vt:lpstr>
      <vt:lpstr>The Abolition of Slavery</vt:lpstr>
      <vt:lpstr>The Revolution and Everyday Life</vt:lpstr>
      <vt:lpstr>Raise of Napoleon Bonaparte</vt:lpstr>
      <vt:lpstr>Assignment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 9th class History</dc:title>
  <dc:creator>Mutyala Sri Prem Chand</dc:creator>
  <cp:lastModifiedBy>kalarajan9@gmail.com</cp:lastModifiedBy>
  <cp:revision>5</cp:revision>
  <dcterms:created xsi:type="dcterms:W3CDTF">2020-06-27T12:10:21Z</dcterms:created>
  <dcterms:modified xsi:type="dcterms:W3CDTF">2022-07-03T15:54:39Z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c52bb50-aef2-4dc8-bb7f-e0da22648362_Enabled">
    <vt:lpwstr>True</vt:lpwstr>
  </property>
  <property fmtid="{D5CDD505-2E9C-101B-9397-08002B2CF9AE}" pid="3" name="MSIP_Label_ac52bb50-aef2-4dc8-bb7f-e0da22648362_SiteId">
    <vt:lpwstr>264b9899-fe1b-430b-9509-2154878d5774</vt:lpwstr>
  </property>
  <property fmtid="{D5CDD505-2E9C-101B-9397-08002B2CF9AE}" pid="4" name="MSIP_Label_ac52bb50-aef2-4dc8-bb7f-e0da22648362_Owner">
    <vt:lpwstr>SriPremChand@lntecc.com</vt:lpwstr>
  </property>
  <property fmtid="{D5CDD505-2E9C-101B-9397-08002B2CF9AE}" pid="5" name="MSIP_Label_ac52bb50-aef2-4dc8-bb7f-e0da22648362_SetDate">
    <vt:lpwstr>2020-06-27T12:10:26.1384718Z</vt:lpwstr>
  </property>
  <property fmtid="{D5CDD505-2E9C-101B-9397-08002B2CF9AE}" pid="6" name="MSIP_Label_ac52bb50-aef2-4dc8-bb7f-e0da22648362_Name">
    <vt:lpwstr>LTC Internal Use</vt:lpwstr>
  </property>
  <property fmtid="{D5CDD505-2E9C-101B-9397-08002B2CF9AE}" pid="7" name="MSIP_Label_ac52bb50-aef2-4dc8-bb7f-e0da22648362_Application">
    <vt:lpwstr>Microsoft Azure Information Protection</vt:lpwstr>
  </property>
  <property fmtid="{D5CDD505-2E9C-101B-9397-08002B2CF9AE}" pid="8" name="MSIP_Label_ac52bb50-aef2-4dc8-bb7f-e0da22648362_ActionId">
    <vt:lpwstr>25a6e129-fd76-40e3-b9bd-5acf093692f6</vt:lpwstr>
  </property>
  <property fmtid="{D5CDD505-2E9C-101B-9397-08002B2CF9AE}" pid="9" name="MSIP_Label_ac52bb50-aef2-4dc8-bb7f-e0da22648362_Extended_MSFT_Method">
    <vt:lpwstr>Automatic</vt:lpwstr>
  </property>
  <property fmtid="{D5CDD505-2E9C-101B-9397-08002B2CF9AE}" pid="10" name="Sensitivity">
    <vt:lpwstr>LTC Internal Use</vt:lpwstr>
  </property>
</Properties>
</file>